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.xml" ContentType="application/vnd.openxmlformats-officedocument.presentationml.tags+xml"/>
  <Override PartName="/ppt/notesSlides/notesSlide32.xml" ContentType="application/vnd.openxmlformats-officedocument.presentationml.notesSlide+xml"/>
  <Override PartName="/ppt/tags/tag3.xml" ContentType="application/vnd.openxmlformats-officedocument.presentationml.tags+xml"/>
  <Override PartName="/ppt/notesSlides/notesSlide33.xml" ContentType="application/vnd.openxmlformats-officedocument.presentationml.notesSlide+xml"/>
  <Override PartName="/ppt/tags/tag4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65"/>
  </p:notesMasterIdLst>
  <p:handoutMasterIdLst>
    <p:handoutMasterId r:id="rId66"/>
  </p:handoutMasterIdLst>
  <p:sldIdLst>
    <p:sldId id="256" r:id="rId2"/>
    <p:sldId id="332" r:id="rId3"/>
    <p:sldId id="258" r:id="rId4"/>
    <p:sldId id="337" r:id="rId5"/>
    <p:sldId id="319" r:id="rId6"/>
    <p:sldId id="323" r:id="rId7"/>
    <p:sldId id="304" r:id="rId8"/>
    <p:sldId id="309" r:id="rId9"/>
    <p:sldId id="338" r:id="rId10"/>
    <p:sldId id="363" r:id="rId11"/>
    <p:sldId id="335" r:id="rId12"/>
    <p:sldId id="382" r:id="rId13"/>
    <p:sldId id="339" r:id="rId14"/>
    <p:sldId id="336" r:id="rId15"/>
    <p:sldId id="324" r:id="rId16"/>
    <p:sldId id="362" r:id="rId17"/>
    <p:sldId id="342" r:id="rId18"/>
    <p:sldId id="364" r:id="rId19"/>
    <p:sldId id="340" r:id="rId20"/>
    <p:sldId id="381" r:id="rId21"/>
    <p:sldId id="325" r:id="rId22"/>
    <p:sldId id="327" r:id="rId23"/>
    <p:sldId id="341" r:id="rId24"/>
    <p:sldId id="330" r:id="rId25"/>
    <p:sldId id="328" r:id="rId26"/>
    <p:sldId id="257" r:id="rId27"/>
    <p:sldId id="384" r:id="rId28"/>
    <p:sldId id="385" r:id="rId29"/>
    <p:sldId id="373" r:id="rId30"/>
    <p:sldId id="383" r:id="rId31"/>
    <p:sldId id="386" r:id="rId32"/>
    <p:sldId id="395" r:id="rId33"/>
    <p:sldId id="390" r:id="rId34"/>
    <p:sldId id="349" r:id="rId35"/>
    <p:sldId id="350" r:id="rId36"/>
    <p:sldId id="260" r:id="rId37"/>
    <p:sldId id="389" r:id="rId38"/>
    <p:sldId id="263" r:id="rId39"/>
    <p:sldId id="354" r:id="rId40"/>
    <p:sldId id="355" r:id="rId41"/>
    <p:sldId id="259" r:id="rId42"/>
    <p:sldId id="262" r:id="rId43"/>
    <p:sldId id="268" r:id="rId44"/>
    <p:sldId id="269" r:id="rId45"/>
    <p:sldId id="392" r:id="rId46"/>
    <p:sldId id="391" r:id="rId47"/>
    <p:sldId id="396" r:id="rId48"/>
    <p:sldId id="397" r:id="rId49"/>
    <p:sldId id="393" r:id="rId50"/>
    <p:sldId id="394" r:id="rId51"/>
    <p:sldId id="326" r:id="rId52"/>
    <p:sldId id="398" r:id="rId53"/>
    <p:sldId id="399" r:id="rId54"/>
    <p:sldId id="400" r:id="rId55"/>
    <p:sldId id="369" r:id="rId56"/>
    <p:sldId id="368" r:id="rId57"/>
    <p:sldId id="380" r:id="rId58"/>
    <p:sldId id="370" r:id="rId59"/>
    <p:sldId id="371" r:id="rId60"/>
    <p:sldId id="344" r:id="rId61"/>
    <p:sldId id="372" r:id="rId62"/>
    <p:sldId id="348" r:id="rId63"/>
    <p:sldId id="401" r:id="rId64"/>
  </p:sldIdLst>
  <p:sldSz cx="9144000" cy="6858000" type="screen4x3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C5695E-E1F9-47E9-8EBA-60C917C1CDAB}">
          <p14:sldIdLst>
            <p14:sldId id="256"/>
            <p14:sldId id="332"/>
            <p14:sldId id="258"/>
            <p14:sldId id="337"/>
            <p14:sldId id="319"/>
            <p14:sldId id="323"/>
            <p14:sldId id="304"/>
            <p14:sldId id="309"/>
            <p14:sldId id="338"/>
            <p14:sldId id="363"/>
            <p14:sldId id="335"/>
            <p14:sldId id="382"/>
            <p14:sldId id="339"/>
            <p14:sldId id="336"/>
            <p14:sldId id="324"/>
            <p14:sldId id="362"/>
            <p14:sldId id="342"/>
            <p14:sldId id="364"/>
            <p14:sldId id="340"/>
            <p14:sldId id="381"/>
            <p14:sldId id="325"/>
            <p14:sldId id="327"/>
            <p14:sldId id="341"/>
          </p14:sldIdLst>
        </p14:section>
        <p14:section name="Untitled Section" id="{310EF1F2-58FA-415C-B523-BA21438C06C3}">
          <p14:sldIdLst>
            <p14:sldId id="330"/>
            <p14:sldId id="328"/>
            <p14:sldId id="257"/>
            <p14:sldId id="384"/>
            <p14:sldId id="385"/>
            <p14:sldId id="373"/>
            <p14:sldId id="383"/>
            <p14:sldId id="386"/>
            <p14:sldId id="395"/>
            <p14:sldId id="390"/>
            <p14:sldId id="349"/>
            <p14:sldId id="350"/>
            <p14:sldId id="260"/>
            <p14:sldId id="389"/>
            <p14:sldId id="263"/>
            <p14:sldId id="354"/>
            <p14:sldId id="355"/>
            <p14:sldId id="259"/>
            <p14:sldId id="262"/>
            <p14:sldId id="268"/>
            <p14:sldId id="269"/>
            <p14:sldId id="392"/>
            <p14:sldId id="391"/>
            <p14:sldId id="396"/>
            <p14:sldId id="397"/>
            <p14:sldId id="393"/>
            <p14:sldId id="394"/>
            <p14:sldId id="326"/>
            <p14:sldId id="398"/>
            <p14:sldId id="399"/>
            <p14:sldId id="400"/>
            <p14:sldId id="369"/>
            <p14:sldId id="368"/>
            <p14:sldId id="380"/>
            <p14:sldId id="370"/>
            <p14:sldId id="371"/>
            <p14:sldId id="344"/>
            <p14:sldId id="372"/>
            <p14:sldId id="348"/>
            <p14:sldId id="4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te of Oregon DAS" initials="" lastIdx="0" clrIdx="0"/>
  <p:cmAuthor id="1" name="DYKEMAN Tamara * TSPC" initials="DT*T" lastIdx="14" clrIdx="1">
    <p:extLst>
      <p:ext uri="{19B8F6BF-5375-455C-9EA6-DF929625EA0E}">
        <p15:presenceInfo xmlns:p15="http://schemas.microsoft.com/office/powerpoint/2012/main" userId="S-1-5-21-1220945662-2146788605-839522115-385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99CC"/>
    <a:srgbClr val="66FF66"/>
    <a:srgbClr val="99CCFF"/>
    <a:srgbClr val="660066"/>
    <a:srgbClr val="B5F010"/>
    <a:srgbClr val="FFFF99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87413" autoAdjust="0"/>
  </p:normalViewPr>
  <p:slideViewPr>
    <p:cSldViewPr>
      <p:cViewPr varScale="1">
        <p:scale>
          <a:sx n="81" d="100"/>
          <a:sy n="81" d="100"/>
        </p:scale>
        <p:origin x="102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Type of Licenses Issued</a:t>
            </a:r>
          </a:p>
          <a:p>
            <a:pPr>
              <a:defRPr>
                <a:solidFill>
                  <a:sysClr val="windowText" lastClr="000000"/>
                </a:solidFill>
              </a:defRPr>
            </a:pPr>
            <a:r>
              <a:rPr lang="en-US" sz="1000">
                <a:solidFill>
                  <a:sysClr val="windowText" lastClr="000000"/>
                </a:solidFill>
              </a:rPr>
              <a:t>As of February 12, 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Word]Types of Licenses'!$A$1:$A$4</c:f>
              <c:strCache>
                <c:ptCount val="4"/>
                <c:pt idx="0">
                  <c:v>School Nurses</c:v>
                </c:pt>
                <c:pt idx="1">
                  <c:v>Pesonnel Services: School Counselors, Psychologist, Social Workers</c:v>
                </c:pt>
                <c:pt idx="2">
                  <c:v>Administrators</c:v>
                </c:pt>
                <c:pt idx="3">
                  <c:v>Teachers</c:v>
                </c:pt>
              </c:strCache>
            </c:strRef>
          </c:cat>
          <c:val>
            <c:numRef>
              <c:f>'[Chart in Microsoft Word]Types of Licenses'!$B$1:$B$4</c:f>
              <c:numCache>
                <c:formatCode>_(* #,##0_);_(* \(#,##0\);_(* "-"??_);_(@_)</c:formatCode>
                <c:ptCount val="4"/>
                <c:pt idx="0" formatCode="#,##0">
                  <c:v>76</c:v>
                </c:pt>
                <c:pt idx="1">
                  <c:v>2445</c:v>
                </c:pt>
                <c:pt idx="2" formatCode="#,##0">
                  <c:v>4455</c:v>
                </c:pt>
                <c:pt idx="3" formatCode="#,##0">
                  <c:v>56979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08695752"/>
        <c:axId val="374029112"/>
      </c:barChart>
      <c:catAx>
        <c:axId val="408695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029112"/>
        <c:crosses val="autoZero"/>
        <c:auto val="1"/>
        <c:lblAlgn val="ctr"/>
        <c:lblOffset val="100"/>
        <c:noMultiLvlLbl val="0"/>
      </c:catAx>
      <c:valAx>
        <c:axId val="374029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6957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857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baseline="0">
                <a:solidFill>
                  <a:schemeClr val="tx1"/>
                </a:solidFill>
              </a:rPr>
              <a:t>Licenses Issued: New and Renewals</a:t>
            </a:r>
            <a:endParaRPr lang="en-US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Renewals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Sheet3!$A$2:$A$8</c:f>
              <c:strCache>
                <c:ptCount val="7"/>
                <c:pt idx="0">
                  <c:v>07-08</c:v>
                </c:pt>
                <c:pt idx="1">
                  <c:v>08-09</c:v>
                </c:pt>
                <c:pt idx="2">
                  <c:v>09-10</c:v>
                </c:pt>
                <c:pt idx="3">
                  <c:v>10-11</c:v>
                </c:pt>
                <c:pt idx="4">
                  <c:v>11-12</c:v>
                </c:pt>
                <c:pt idx="5">
                  <c:v>12-13</c:v>
                </c:pt>
                <c:pt idx="6">
                  <c:v>13-14</c:v>
                </c:pt>
              </c:strCache>
            </c:strRef>
          </c:cat>
          <c:val>
            <c:numRef>
              <c:f>Sheet3!$B$2:$B$8</c:f>
              <c:numCache>
                <c:formatCode>_(* #,##0_);_(* \(#,##0\);_(* "-"??_);_(@_)</c:formatCode>
                <c:ptCount val="7"/>
                <c:pt idx="0">
                  <c:v>10558</c:v>
                </c:pt>
                <c:pt idx="1">
                  <c:v>9674</c:v>
                </c:pt>
                <c:pt idx="2">
                  <c:v>11291</c:v>
                </c:pt>
                <c:pt idx="3">
                  <c:v>12091</c:v>
                </c:pt>
                <c:pt idx="4">
                  <c:v>12364</c:v>
                </c:pt>
                <c:pt idx="5">
                  <c:v>11604</c:v>
                </c:pt>
                <c:pt idx="6">
                  <c:v>10289</c:v>
                </c:pt>
              </c:numCache>
            </c:numRef>
          </c:val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New Licenses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Sheet3!$A$2:$A$8</c:f>
              <c:strCache>
                <c:ptCount val="7"/>
                <c:pt idx="0">
                  <c:v>07-08</c:v>
                </c:pt>
                <c:pt idx="1">
                  <c:v>08-09</c:v>
                </c:pt>
                <c:pt idx="2">
                  <c:v>09-10</c:v>
                </c:pt>
                <c:pt idx="3">
                  <c:v>10-11</c:v>
                </c:pt>
                <c:pt idx="4">
                  <c:v>11-12</c:v>
                </c:pt>
                <c:pt idx="5">
                  <c:v>12-13</c:v>
                </c:pt>
                <c:pt idx="6">
                  <c:v>13-14</c:v>
                </c:pt>
              </c:strCache>
            </c:strRef>
          </c:cat>
          <c:val>
            <c:numRef>
              <c:f>Sheet3!$C$2:$C$8</c:f>
              <c:numCache>
                <c:formatCode>_(* #,##0_);_(* \(#,##0\);_(* "-"??_);_(@_)</c:formatCode>
                <c:ptCount val="7"/>
                <c:pt idx="0">
                  <c:v>8169</c:v>
                </c:pt>
                <c:pt idx="1">
                  <c:v>7756</c:v>
                </c:pt>
                <c:pt idx="2">
                  <c:v>8431</c:v>
                </c:pt>
                <c:pt idx="3">
                  <c:v>7986</c:v>
                </c:pt>
                <c:pt idx="4">
                  <c:v>7972</c:v>
                </c:pt>
                <c:pt idx="5">
                  <c:v>7540</c:v>
                </c:pt>
                <c:pt idx="6">
                  <c:v>7322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8732872"/>
        <c:axId val="408318008"/>
      </c:barChart>
      <c:lineChart>
        <c:grouping val="stacked"/>
        <c:varyColors val="0"/>
        <c:ser>
          <c:idx val="2"/>
          <c:order val="2"/>
          <c:tx>
            <c:strRef>
              <c:f>Sheet3!$D$1</c:f>
              <c:strCache>
                <c:ptCount val="1"/>
                <c:pt idx="0">
                  <c:v>Total Licenses Issued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"/>
            <c:marker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</c:dPt>
          <c:dPt>
            <c:idx val="2"/>
            <c:marker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</c:dPt>
          <c:dPt>
            <c:idx val="3"/>
            <c:marker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</c:dPt>
          <c:dPt>
            <c:idx val="4"/>
            <c:marker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</c:dPt>
          <c:dPt>
            <c:idx val="5"/>
            <c:marker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</c:dPt>
          <c:dPt>
            <c:idx val="6"/>
            <c:marker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-6.4334539605950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5806220951018947E-3"/>
                  <c:y val="4.825090470446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010725777618929E-2"/>
                  <c:y val="-6.0313630880579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010725777618877E-2"/>
                  <c:y val="5.629272215520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4.8250904704463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451555237754841E-2"/>
                  <c:y val="5.227181342983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Sheet3!$A$2:$A$8</c:f>
              <c:strCache>
                <c:ptCount val="7"/>
                <c:pt idx="0">
                  <c:v>07-08</c:v>
                </c:pt>
                <c:pt idx="1">
                  <c:v>08-09</c:v>
                </c:pt>
                <c:pt idx="2">
                  <c:v>09-10</c:v>
                </c:pt>
                <c:pt idx="3">
                  <c:v>10-11</c:v>
                </c:pt>
                <c:pt idx="4">
                  <c:v>11-12</c:v>
                </c:pt>
                <c:pt idx="5">
                  <c:v>12-13</c:v>
                </c:pt>
                <c:pt idx="6">
                  <c:v>13-14</c:v>
                </c:pt>
              </c:strCache>
            </c:strRef>
          </c:cat>
          <c:val>
            <c:numRef>
              <c:f>Sheet3!$D$2:$D$8</c:f>
              <c:numCache>
                <c:formatCode>_(* #,##0_);_(* \(#,##0\);_(* "-"??_);_(@_)</c:formatCode>
                <c:ptCount val="7"/>
                <c:pt idx="0">
                  <c:v>18727</c:v>
                </c:pt>
                <c:pt idx="1">
                  <c:v>17430</c:v>
                </c:pt>
                <c:pt idx="2">
                  <c:v>19722</c:v>
                </c:pt>
                <c:pt idx="3">
                  <c:v>20077</c:v>
                </c:pt>
                <c:pt idx="4">
                  <c:v>20336</c:v>
                </c:pt>
                <c:pt idx="5">
                  <c:v>19144</c:v>
                </c:pt>
                <c:pt idx="6">
                  <c:v>17611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732872"/>
        <c:axId val="408318008"/>
      </c:lineChart>
      <c:catAx>
        <c:axId val="40873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318008"/>
        <c:crosses val="autoZero"/>
        <c:auto val="1"/>
        <c:lblAlgn val="ctr"/>
        <c:lblOffset val="100"/>
        <c:noMultiLvlLbl val="0"/>
      </c:catAx>
      <c:valAx>
        <c:axId val="408318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7328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2013-14</a:t>
            </a:r>
            <a:r>
              <a:rPr lang="en-US" baseline="0"/>
              <a:t> Program Completers by Program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'completers 13-14'!$B$1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'completers 13-14'!$A$2:$A$20</c:f>
              <c:strCache>
                <c:ptCount val="19"/>
                <c:pt idx="0">
                  <c:v>Portland State University</c:v>
                </c:pt>
                <c:pt idx="1">
                  <c:v>Concordia University (Oregon)</c:v>
                </c:pt>
                <c:pt idx="2">
                  <c:v>University of Oregon</c:v>
                </c:pt>
                <c:pt idx="3">
                  <c:v>Western Oregon University</c:v>
                </c:pt>
                <c:pt idx="4">
                  <c:v>Oregon State University</c:v>
                </c:pt>
                <c:pt idx="5">
                  <c:v>Eastern Oregon University</c:v>
                </c:pt>
                <c:pt idx="6">
                  <c:v>Southern Oregon University</c:v>
                </c:pt>
                <c:pt idx="7">
                  <c:v>George Fox University</c:v>
                </c:pt>
                <c:pt idx="8">
                  <c:v>University of Portland</c:v>
                </c:pt>
                <c:pt idx="9">
                  <c:v>Lewis and Clark College</c:v>
                </c:pt>
                <c:pt idx="10">
                  <c:v>Pacific University</c:v>
                </c:pt>
                <c:pt idx="11">
                  <c:v>Willamette University*</c:v>
                </c:pt>
                <c:pt idx="12">
                  <c:v>Corban University</c:v>
                </c:pt>
                <c:pt idx="13">
                  <c:v>Northwest Christian University</c:v>
                </c:pt>
                <c:pt idx="14">
                  <c:v>Linfield College</c:v>
                </c:pt>
                <c:pt idx="15">
                  <c:v>Marylhurst University</c:v>
                </c:pt>
                <c:pt idx="16">
                  <c:v>Multnomah University</c:v>
                </c:pt>
                <c:pt idx="17">
                  <c:v>Warner Pacific College</c:v>
                </c:pt>
                <c:pt idx="18">
                  <c:v>University of Phoenix* (Oregon)</c:v>
                </c:pt>
              </c:strCache>
            </c:strRef>
          </c:cat>
          <c:val>
            <c:numRef>
              <c:f>'completers 13-14'!$B$2:$B$20</c:f>
              <c:numCache>
                <c:formatCode>General</c:formatCode>
                <c:ptCount val="19"/>
                <c:pt idx="0">
                  <c:v>169</c:v>
                </c:pt>
                <c:pt idx="1">
                  <c:v>157</c:v>
                </c:pt>
                <c:pt idx="2">
                  <c:v>141</c:v>
                </c:pt>
                <c:pt idx="3">
                  <c:v>135</c:v>
                </c:pt>
                <c:pt idx="4">
                  <c:v>127</c:v>
                </c:pt>
                <c:pt idx="5">
                  <c:v>93</c:v>
                </c:pt>
                <c:pt idx="6">
                  <c:v>87</c:v>
                </c:pt>
                <c:pt idx="7">
                  <c:v>86</c:v>
                </c:pt>
                <c:pt idx="8">
                  <c:v>86</c:v>
                </c:pt>
                <c:pt idx="9">
                  <c:v>78</c:v>
                </c:pt>
                <c:pt idx="10">
                  <c:v>75</c:v>
                </c:pt>
                <c:pt idx="11">
                  <c:v>48</c:v>
                </c:pt>
                <c:pt idx="12">
                  <c:v>47</c:v>
                </c:pt>
                <c:pt idx="13">
                  <c:v>21</c:v>
                </c:pt>
                <c:pt idx="14">
                  <c:v>20</c:v>
                </c:pt>
                <c:pt idx="15">
                  <c:v>19</c:v>
                </c:pt>
                <c:pt idx="16">
                  <c:v>17</c:v>
                </c:pt>
                <c:pt idx="17">
                  <c:v>11</c:v>
                </c:pt>
                <c:pt idx="18">
                  <c:v>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6681408"/>
        <c:axId val="416681800"/>
      </c:barChart>
      <c:catAx>
        <c:axId val="41668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681800"/>
        <c:crosses val="autoZero"/>
        <c:auto val="1"/>
        <c:lblAlgn val="ctr"/>
        <c:lblOffset val="100"/>
        <c:noMultiLvlLbl val="0"/>
      </c:catAx>
      <c:valAx>
        <c:axId val="416681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68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New</a:t>
            </a:r>
            <a:r>
              <a:rPr lang="en-US" baseline="0"/>
              <a:t> Cases:  School District v. Patron Complaints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441916274108969E-2"/>
          <c:y val="0.20412037037037037"/>
          <c:w val="0.92973223027594398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Sheet3!$B$13</c:f>
              <c:strCache>
                <c:ptCount val="1"/>
                <c:pt idx="0">
                  <c:v>School Districts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Sheet3!$A$14:$A$28</c:f>
              <c:numCache>
                <c:formatCode>General</c:formatCode>
                <c:ptCount val="15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  <c:pt idx="4">
                  <c:v>2010</c:v>
                </c:pt>
                <c:pt idx="5">
                  <c:v>2009</c:v>
                </c:pt>
                <c:pt idx="6">
                  <c:v>2008</c:v>
                </c:pt>
                <c:pt idx="7">
                  <c:v>2007</c:v>
                </c:pt>
                <c:pt idx="8">
                  <c:v>2006</c:v>
                </c:pt>
                <c:pt idx="9">
                  <c:v>2005</c:v>
                </c:pt>
                <c:pt idx="10">
                  <c:v>2004</c:v>
                </c:pt>
                <c:pt idx="11">
                  <c:v>2003</c:v>
                </c:pt>
                <c:pt idx="12">
                  <c:v>2002</c:v>
                </c:pt>
                <c:pt idx="13">
                  <c:v>2001</c:v>
                </c:pt>
                <c:pt idx="14">
                  <c:v>2000</c:v>
                </c:pt>
              </c:numCache>
            </c:numRef>
          </c:cat>
          <c:val>
            <c:numRef>
              <c:f>Sheet3!$B$14:$B$28</c:f>
              <c:numCache>
                <c:formatCode>General</c:formatCode>
                <c:ptCount val="15"/>
                <c:pt idx="0">
                  <c:v>104</c:v>
                </c:pt>
                <c:pt idx="1">
                  <c:v>131</c:v>
                </c:pt>
                <c:pt idx="2">
                  <c:v>150</c:v>
                </c:pt>
                <c:pt idx="3">
                  <c:v>118</c:v>
                </c:pt>
                <c:pt idx="4">
                  <c:v>120</c:v>
                </c:pt>
                <c:pt idx="5">
                  <c:v>135</c:v>
                </c:pt>
                <c:pt idx="6">
                  <c:v>147</c:v>
                </c:pt>
                <c:pt idx="7">
                  <c:v>136</c:v>
                </c:pt>
                <c:pt idx="8">
                  <c:v>146</c:v>
                </c:pt>
                <c:pt idx="9">
                  <c:v>148</c:v>
                </c:pt>
                <c:pt idx="10">
                  <c:v>81</c:v>
                </c:pt>
                <c:pt idx="11">
                  <c:v>77</c:v>
                </c:pt>
                <c:pt idx="12">
                  <c:v>83</c:v>
                </c:pt>
                <c:pt idx="13">
                  <c:v>97</c:v>
                </c:pt>
                <c:pt idx="14">
                  <c:v>79</c:v>
                </c:pt>
              </c:numCache>
            </c:numRef>
          </c:val>
        </c:ser>
        <c:ser>
          <c:idx val="1"/>
          <c:order val="1"/>
          <c:tx>
            <c:strRef>
              <c:f>Sheet3!$C$13</c:f>
              <c:strCache>
                <c:ptCount val="1"/>
                <c:pt idx="0">
                  <c:v>Patron </c:v>
                </c:pt>
              </c:strCache>
            </c:strRef>
          </c:tx>
          <c:spPr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dk1">
                    <a:tint val="5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dk1">
                    <a:tint val="5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Sheet3!$A$14:$A$28</c:f>
              <c:numCache>
                <c:formatCode>General</c:formatCode>
                <c:ptCount val="15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  <c:pt idx="4">
                  <c:v>2010</c:v>
                </c:pt>
                <c:pt idx="5">
                  <c:v>2009</c:v>
                </c:pt>
                <c:pt idx="6">
                  <c:v>2008</c:v>
                </c:pt>
                <c:pt idx="7">
                  <c:v>2007</c:v>
                </c:pt>
                <c:pt idx="8">
                  <c:v>2006</c:v>
                </c:pt>
                <c:pt idx="9">
                  <c:v>2005</c:v>
                </c:pt>
                <c:pt idx="10">
                  <c:v>2004</c:v>
                </c:pt>
                <c:pt idx="11">
                  <c:v>2003</c:v>
                </c:pt>
                <c:pt idx="12">
                  <c:v>2002</c:v>
                </c:pt>
                <c:pt idx="13">
                  <c:v>2001</c:v>
                </c:pt>
                <c:pt idx="14">
                  <c:v>2000</c:v>
                </c:pt>
              </c:numCache>
            </c:numRef>
          </c:cat>
          <c:val>
            <c:numRef>
              <c:f>Sheet3!$C$14:$C$28</c:f>
              <c:numCache>
                <c:formatCode>General</c:formatCode>
                <c:ptCount val="15"/>
                <c:pt idx="0">
                  <c:v>155</c:v>
                </c:pt>
                <c:pt idx="1">
                  <c:v>129</c:v>
                </c:pt>
                <c:pt idx="2">
                  <c:v>141</c:v>
                </c:pt>
                <c:pt idx="3">
                  <c:v>147</c:v>
                </c:pt>
                <c:pt idx="4">
                  <c:v>148</c:v>
                </c:pt>
                <c:pt idx="5">
                  <c:v>155</c:v>
                </c:pt>
                <c:pt idx="6">
                  <c:v>105</c:v>
                </c:pt>
                <c:pt idx="7">
                  <c:v>78</c:v>
                </c:pt>
                <c:pt idx="8">
                  <c:v>68</c:v>
                </c:pt>
                <c:pt idx="9">
                  <c:v>72</c:v>
                </c:pt>
                <c:pt idx="10">
                  <c:v>54</c:v>
                </c:pt>
                <c:pt idx="11">
                  <c:v>51</c:v>
                </c:pt>
                <c:pt idx="12">
                  <c:v>26</c:v>
                </c:pt>
                <c:pt idx="13">
                  <c:v>42</c:v>
                </c:pt>
                <c:pt idx="1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8323888"/>
        <c:axId val="408314088"/>
      </c:barChart>
      <c:lineChart>
        <c:grouping val="stacked"/>
        <c:varyColors val="0"/>
        <c:ser>
          <c:idx val="2"/>
          <c:order val="2"/>
          <c:tx>
            <c:strRef>
              <c:f>Sheet3!$D$13</c:f>
              <c:strCache>
                <c:ptCount val="1"/>
                <c:pt idx="0">
                  <c:v>Total Cases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75000"/>
                </a:schemeClr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8880988356590529E-3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8880988356590529E-3"/>
                  <c:y val="-5.092592592592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552395342637513E-3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665718602790863E-2"/>
                  <c:y val="-7.8703703703703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443338369922804E-2"/>
                  <c:y val="-6.9444444444444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331437205581727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1331437205581793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8441916274109032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3109056972713538E-2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666429650697715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666429650697719E-2"/>
                  <c:y val="-8.333333333333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310905697271356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7776197671318106E-2"/>
                  <c:y val="-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777619767131812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1331437205581734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Sheet3!$A$14:$A$28</c:f>
              <c:numCache>
                <c:formatCode>General</c:formatCode>
                <c:ptCount val="15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  <c:pt idx="4">
                  <c:v>2010</c:v>
                </c:pt>
                <c:pt idx="5">
                  <c:v>2009</c:v>
                </c:pt>
                <c:pt idx="6">
                  <c:v>2008</c:v>
                </c:pt>
                <c:pt idx="7">
                  <c:v>2007</c:v>
                </c:pt>
                <c:pt idx="8">
                  <c:v>2006</c:v>
                </c:pt>
                <c:pt idx="9">
                  <c:v>2005</c:v>
                </c:pt>
                <c:pt idx="10">
                  <c:v>2004</c:v>
                </c:pt>
                <c:pt idx="11">
                  <c:v>2003</c:v>
                </c:pt>
                <c:pt idx="12">
                  <c:v>2002</c:v>
                </c:pt>
                <c:pt idx="13">
                  <c:v>2001</c:v>
                </c:pt>
                <c:pt idx="14">
                  <c:v>2000</c:v>
                </c:pt>
              </c:numCache>
            </c:numRef>
          </c:cat>
          <c:val>
            <c:numRef>
              <c:f>Sheet3!$D$14:$D$28</c:f>
              <c:numCache>
                <c:formatCode>General</c:formatCode>
                <c:ptCount val="15"/>
                <c:pt idx="0">
                  <c:v>259</c:v>
                </c:pt>
                <c:pt idx="1">
                  <c:v>260</c:v>
                </c:pt>
                <c:pt idx="2">
                  <c:v>291</c:v>
                </c:pt>
                <c:pt idx="3">
                  <c:v>265</c:v>
                </c:pt>
                <c:pt idx="4">
                  <c:v>268</c:v>
                </c:pt>
                <c:pt idx="5">
                  <c:v>290</c:v>
                </c:pt>
                <c:pt idx="6">
                  <c:v>252</c:v>
                </c:pt>
                <c:pt idx="7">
                  <c:v>214</c:v>
                </c:pt>
                <c:pt idx="8">
                  <c:v>214</c:v>
                </c:pt>
                <c:pt idx="9">
                  <c:v>220</c:v>
                </c:pt>
                <c:pt idx="10">
                  <c:v>135</c:v>
                </c:pt>
                <c:pt idx="11">
                  <c:v>128</c:v>
                </c:pt>
                <c:pt idx="12">
                  <c:v>109</c:v>
                </c:pt>
                <c:pt idx="13">
                  <c:v>139</c:v>
                </c:pt>
                <c:pt idx="14">
                  <c:v>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323888"/>
        <c:axId val="408314088"/>
      </c:lineChart>
      <c:catAx>
        <c:axId val="40832388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314088"/>
        <c:crosses val="autoZero"/>
        <c:auto val="1"/>
        <c:lblAlgn val="ctr"/>
        <c:lblOffset val="100"/>
        <c:noMultiLvlLbl val="0"/>
      </c:catAx>
      <c:valAx>
        <c:axId val="40831408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32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381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OUTCOMES</a:t>
            </a:r>
            <a:r>
              <a:rPr lang="en-US" b="1" baseline="0">
                <a:solidFill>
                  <a:schemeClr val="tx1"/>
                </a:solidFill>
              </a:rPr>
              <a:t> OF CASES (2014)</a:t>
            </a:r>
            <a:endParaRPr lang="en-US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144052069248924"/>
          <c:y val="0.11664754563313603"/>
          <c:w val="0.70740210503990031"/>
          <c:h val="0.82218137925531387"/>
        </c:manualLayout>
      </c:layout>
      <c:barChart>
        <c:barDir val="bar"/>
        <c:grouping val="clustered"/>
        <c:varyColors val="0"/>
        <c:ser>
          <c:idx val="1"/>
          <c:order val="1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Sheet5!$B$6:$H$6</c:f>
              <c:strCache>
                <c:ptCount val="7"/>
                <c:pt idx="0">
                  <c:v>Orders/Actions</c:v>
                </c:pt>
                <c:pt idx="1">
                  <c:v>Letters of Reproval</c:v>
                </c:pt>
                <c:pt idx="2">
                  <c:v>Charges</c:v>
                </c:pt>
                <c:pt idx="3">
                  <c:v>Dismissal of Charges</c:v>
                </c:pt>
                <c:pt idx="4">
                  <c:v>No Further Action</c:v>
                </c:pt>
                <c:pt idx="5">
                  <c:v>Reinstatement/Denial</c:v>
                </c:pt>
                <c:pt idx="6">
                  <c:v>Total Number of Cases Considered</c:v>
                </c:pt>
              </c:strCache>
            </c:strRef>
          </c:cat>
          <c:val>
            <c:numRef>
              <c:f>Sheet5!$B$8:$H$8</c:f>
              <c:numCache>
                <c:formatCode>General</c:formatCode>
                <c:ptCount val="7"/>
                <c:pt idx="0">
                  <c:v>49</c:v>
                </c:pt>
                <c:pt idx="1">
                  <c:v>9</c:v>
                </c:pt>
                <c:pt idx="2">
                  <c:v>45</c:v>
                </c:pt>
                <c:pt idx="3">
                  <c:v>49</c:v>
                </c:pt>
                <c:pt idx="4">
                  <c:v>38</c:v>
                </c:pt>
                <c:pt idx="5">
                  <c:v>1</c:v>
                </c:pt>
                <c:pt idx="6">
                  <c:v>191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6681016"/>
        <c:axId val="4166821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Sheet5!$B$6:$H$6</c15:sqref>
                        </c15:formulaRef>
                      </c:ext>
                    </c:extLst>
                    <c:strCache>
                      <c:ptCount val="7"/>
                      <c:pt idx="0">
                        <c:v>Orders/Actions</c:v>
                      </c:pt>
                      <c:pt idx="1">
                        <c:v>Letters of Reproval</c:v>
                      </c:pt>
                      <c:pt idx="2">
                        <c:v>Charges</c:v>
                      </c:pt>
                      <c:pt idx="3">
                        <c:v>Dismissal of Charges</c:v>
                      </c:pt>
                      <c:pt idx="4">
                        <c:v>No Further Action</c:v>
                      </c:pt>
                      <c:pt idx="5">
                        <c:v>Reinstatement/Denial</c:v>
                      </c:pt>
                      <c:pt idx="6">
                        <c:v>Total Number of Cases Considered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Sheet5!$B$7:$H$7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</c15:ser>
            </c15:filteredBarSeries>
          </c:ext>
        </c:extLst>
      </c:barChart>
      <c:catAx>
        <c:axId val="416681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682192"/>
        <c:crosses val="autoZero"/>
        <c:auto val="1"/>
        <c:lblAlgn val="ctr"/>
        <c:lblOffset val="100"/>
        <c:noMultiLvlLbl val="0"/>
      </c:catAx>
      <c:valAx>
        <c:axId val="416682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681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06719160104987"/>
          <c:y val="2.3660863441419801E-2"/>
          <c:w val="0.76784934383202097"/>
          <c:h val="0.72549610185722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PowerPoint]Sheet1'!$B$11</c:f>
              <c:strCache>
                <c:ptCount val="1"/>
                <c:pt idx="0">
                  <c:v>Actual Revenue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36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5925925925925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85067526415994E-16"/>
                  <c:y val="0.277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PowerPoint]Sheet1'!$A$12:$A$14</c:f>
              <c:strCache>
                <c:ptCount val="3"/>
                <c:pt idx="0">
                  <c:v>2009-11</c:v>
                </c:pt>
                <c:pt idx="1">
                  <c:v>2011-13</c:v>
                </c:pt>
                <c:pt idx="2">
                  <c:v>2013-15 (est.)</c:v>
                </c:pt>
              </c:strCache>
            </c:strRef>
          </c:cat>
          <c:val>
            <c:numRef>
              <c:f>'[Chart in Microsoft PowerPoint]Sheet1'!$B$12:$B$14</c:f>
              <c:numCache>
                <c:formatCode>General</c:formatCode>
                <c:ptCount val="3"/>
                <c:pt idx="0">
                  <c:v>5.12</c:v>
                </c:pt>
                <c:pt idx="1">
                  <c:v>4.6500000000000004</c:v>
                </c:pt>
                <c:pt idx="2">
                  <c:v>4.83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PowerPoint]Sheet1'!$C$11</c:f>
              <c:strCache>
                <c:ptCount val="1"/>
                <c:pt idx="0">
                  <c:v>Ending Balance</c:v>
                </c:pt>
              </c:strCache>
            </c:strRef>
          </c:tx>
          <c:spPr>
            <a:pattFill prst="wdUpDiag">
              <a:fgClr>
                <a:srgbClr val="002060"/>
              </a:fgClr>
              <a:bgClr>
                <a:schemeClr val="bg1"/>
              </a:bgClr>
            </a:pattFill>
            <a:ln w="28575"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PowerPoint]Sheet1'!$A$12:$A$14</c:f>
              <c:strCache>
                <c:ptCount val="3"/>
                <c:pt idx="0">
                  <c:v>2009-11</c:v>
                </c:pt>
                <c:pt idx="1">
                  <c:v>2011-13</c:v>
                </c:pt>
                <c:pt idx="2">
                  <c:v>2013-15 (est.)</c:v>
                </c:pt>
              </c:strCache>
            </c:strRef>
          </c:cat>
          <c:val>
            <c:numRef>
              <c:f>'[Chart in Microsoft PowerPoint]Sheet1'!$C$12:$C$14</c:f>
              <c:numCache>
                <c:formatCode>General</c:formatCode>
                <c:ptCount val="3"/>
                <c:pt idx="0">
                  <c:v>1.3</c:v>
                </c:pt>
                <c:pt idx="1">
                  <c:v>1.06</c:v>
                </c:pt>
                <c:pt idx="2">
                  <c:v>1.07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16684936"/>
        <c:axId val="416685328"/>
      </c:barChart>
      <c:lineChart>
        <c:grouping val="standard"/>
        <c:varyColors val="0"/>
        <c:ser>
          <c:idx val="2"/>
          <c:order val="2"/>
          <c:tx>
            <c:strRef>
              <c:f>'[Chart in Microsoft PowerPoint]Sheet1'!$D$11</c:f>
              <c:strCache>
                <c:ptCount val="1"/>
                <c:pt idx="0">
                  <c:v>Actual FTE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500000000000001E-2"/>
                  <c:y val="7.49260675644959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/>
                      <a:t> 18 (Oct.</a:t>
                    </a:r>
                    <a:r>
                      <a:rPr lang="en-US" sz="1200" b="1" baseline="0" dirty="0" smtClean="0"/>
                      <a:t> 2012)</a:t>
                    </a:r>
                    <a:endParaRPr lang="en-US" sz="1200" b="1" dirty="0"/>
                  </a:p>
                </c:rich>
              </c:tx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350000000000007E-2"/>
                      <c:h val="8.50346177269755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8.3333333333333332E-3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PowerPoint]Sheet1'!$A$12:$A$14</c:f>
              <c:strCache>
                <c:ptCount val="3"/>
                <c:pt idx="0">
                  <c:v>2009-11</c:v>
                </c:pt>
                <c:pt idx="1">
                  <c:v>2011-13</c:v>
                </c:pt>
                <c:pt idx="2">
                  <c:v>2013-15 (est.)</c:v>
                </c:pt>
              </c:strCache>
            </c:strRef>
          </c:cat>
          <c:val>
            <c:numRef>
              <c:f>'[Chart in Microsoft PowerPoint]Sheet1'!$D$12:$D$14</c:f>
              <c:numCache>
                <c:formatCode>General</c:formatCode>
                <c:ptCount val="3"/>
                <c:pt idx="0">
                  <c:v>25</c:v>
                </c:pt>
                <c:pt idx="1">
                  <c:v>18</c:v>
                </c:pt>
                <c:pt idx="2">
                  <c:v>17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'[Chart in Microsoft PowerPoint]Sheet1'!$E$11</c:f>
              <c:strCache>
                <c:ptCount val="1"/>
                <c:pt idx="0">
                  <c:v>Authroized FTE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1.3722222222222222E-2"/>
                  <c:y val="-4.3946850393700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944444444444342E-2"/>
                  <c:y val="1.1608705161854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PowerPoint]Sheet1'!$A$12:$A$14</c:f>
              <c:strCache>
                <c:ptCount val="3"/>
                <c:pt idx="0">
                  <c:v>2009-11</c:v>
                </c:pt>
                <c:pt idx="1">
                  <c:v>2011-13</c:v>
                </c:pt>
                <c:pt idx="2">
                  <c:v>2013-15 (est.)</c:v>
                </c:pt>
              </c:strCache>
            </c:strRef>
          </c:cat>
          <c:val>
            <c:numRef>
              <c:f>'[Chart in Microsoft PowerPoint]Sheet1'!$E$12:$E$14</c:f>
              <c:numCache>
                <c:formatCode>General</c:formatCode>
                <c:ptCount val="3"/>
                <c:pt idx="0">
                  <c:v>25</c:v>
                </c:pt>
                <c:pt idx="1">
                  <c:v>26</c:v>
                </c:pt>
                <c:pt idx="2">
                  <c:v>20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6686112"/>
        <c:axId val="416685720"/>
      </c:lineChart>
      <c:catAx>
        <c:axId val="416684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685328"/>
        <c:crosses val="autoZero"/>
        <c:auto val="1"/>
        <c:lblAlgn val="ctr"/>
        <c:lblOffset val="100"/>
        <c:noMultiLvlLbl val="0"/>
      </c:catAx>
      <c:valAx>
        <c:axId val="41668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684936"/>
        <c:crosses val="autoZero"/>
        <c:crossBetween val="between"/>
      </c:valAx>
      <c:valAx>
        <c:axId val="4166857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686112"/>
        <c:crosses val="max"/>
        <c:crossBetween val="between"/>
      </c:valAx>
      <c:catAx>
        <c:axId val="416686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668572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Licensure History 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'Diff Bet New Apps and Tot Issue'!$B$1</c:f>
              <c:strCache>
                <c:ptCount val="1"/>
                <c:pt idx="0">
                  <c:v>New Applications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'Diff Bet New Apps and Tot Issue'!$A$2:$A$14</c:f>
              <c:strCache>
                <c:ptCount val="13"/>
                <c:pt idx="0">
                  <c:v>01-02</c:v>
                </c:pt>
                <c:pt idx="1">
                  <c:v>02-03</c:v>
                </c:pt>
                <c:pt idx="2">
                  <c:v>03-04</c:v>
                </c:pt>
                <c:pt idx="3">
                  <c:v>04-05</c:v>
                </c:pt>
                <c:pt idx="4">
                  <c:v>05-06</c:v>
                </c:pt>
                <c:pt idx="5">
                  <c:v>06-07</c:v>
                </c:pt>
                <c:pt idx="6">
                  <c:v>07-08</c:v>
                </c:pt>
                <c:pt idx="7">
                  <c:v>08-09</c:v>
                </c:pt>
                <c:pt idx="8">
                  <c:v>09-10</c:v>
                </c:pt>
                <c:pt idx="9">
                  <c:v>10-11</c:v>
                </c:pt>
                <c:pt idx="10">
                  <c:v>11-12</c:v>
                </c:pt>
                <c:pt idx="11">
                  <c:v>12-13</c:v>
                </c:pt>
                <c:pt idx="12">
                  <c:v>13-14</c:v>
                </c:pt>
              </c:strCache>
            </c:strRef>
          </c:cat>
          <c:val>
            <c:numRef>
              <c:f>'Diff Bet New Apps and Tot Issue'!$B$2:$B$14</c:f>
              <c:numCache>
                <c:formatCode>General</c:formatCode>
                <c:ptCount val="13"/>
                <c:pt idx="0">
                  <c:v>20193</c:v>
                </c:pt>
                <c:pt idx="1">
                  <c:v>21956</c:v>
                </c:pt>
                <c:pt idx="2">
                  <c:v>21681</c:v>
                </c:pt>
                <c:pt idx="3">
                  <c:v>22245</c:v>
                </c:pt>
                <c:pt idx="4">
                  <c:v>23488</c:v>
                </c:pt>
                <c:pt idx="5">
                  <c:v>24879</c:v>
                </c:pt>
                <c:pt idx="6" formatCode="0">
                  <c:v>24794</c:v>
                </c:pt>
                <c:pt idx="7">
                  <c:v>26408</c:v>
                </c:pt>
                <c:pt idx="8">
                  <c:v>27756</c:v>
                </c:pt>
                <c:pt idx="9">
                  <c:v>25691</c:v>
                </c:pt>
                <c:pt idx="10">
                  <c:v>22631</c:v>
                </c:pt>
                <c:pt idx="11">
                  <c:v>22722</c:v>
                </c:pt>
                <c:pt idx="12">
                  <c:v>21720</c:v>
                </c:pt>
              </c:numCache>
            </c:numRef>
          </c:val>
        </c:ser>
        <c:ser>
          <c:idx val="1"/>
          <c:order val="1"/>
          <c:tx>
            <c:strRef>
              <c:f>'Diff Bet New Apps and Tot Issue'!$C$1</c:f>
              <c:strCache>
                <c:ptCount val="1"/>
                <c:pt idx="0">
                  <c:v>Total Licenses Issued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'Diff Bet New Apps and Tot Issue'!$A$2:$A$14</c:f>
              <c:strCache>
                <c:ptCount val="13"/>
                <c:pt idx="0">
                  <c:v>01-02</c:v>
                </c:pt>
                <c:pt idx="1">
                  <c:v>02-03</c:v>
                </c:pt>
                <c:pt idx="2">
                  <c:v>03-04</c:v>
                </c:pt>
                <c:pt idx="3">
                  <c:v>04-05</c:v>
                </c:pt>
                <c:pt idx="4">
                  <c:v>05-06</c:v>
                </c:pt>
                <c:pt idx="5">
                  <c:v>06-07</c:v>
                </c:pt>
                <c:pt idx="6">
                  <c:v>07-08</c:v>
                </c:pt>
                <c:pt idx="7">
                  <c:v>08-09</c:v>
                </c:pt>
                <c:pt idx="8">
                  <c:v>09-10</c:v>
                </c:pt>
                <c:pt idx="9">
                  <c:v>10-11</c:v>
                </c:pt>
                <c:pt idx="10">
                  <c:v>11-12</c:v>
                </c:pt>
                <c:pt idx="11">
                  <c:v>12-13</c:v>
                </c:pt>
                <c:pt idx="12">
                  <c:v>13-14</c:v>
                </c:pt>
              </c:strCache>
            </c:strRef>
          </c:cat>
          <c:val>
            <c:numRef>
              <c:f>'Diff Bet New Apps and Tot Issue'!$C$2:$C$14</c:f>
              <c:numCache>
                <c:formatCode>General</c:formatCode>
                <c:ptCount val="13"/>
                <c:pt idx="0">
                  <c:v>17252</c:v>
                </c:pt>
                <c:pt idx="1">
                  <c:v>17450</c:v>
                </c:pt>
                <c:pt idx="2">
                  <c:v>17077</c:v>
                </c:pt>
                <c:pt idx="3">
                  <c:v>17320</c:v>
                </c:pt>
                <c:pt idx="4">
                  <c:v>17390</c:v>
                </c:pt>
                <c:pt idx="5">
                  <c:v>19047</c:v>
                </c:pt>
                <c:pt idx="6">
                  <c:v>18727</c:v>
                </c:pt>
                <c:pt idx="7">
                  <c:v>17430</c:v>
                </c:pt>
                <c:pt idx="8">
                  <c:v>19722</c:v>
                </c:pt>
                <c:pt idx="9">
                  <c:v>20077</c:v>
                </c:pt>
                <c:pt idx="10">
                  <c:v>20336</c:v>
                </c:pt>
                <c:pt idx="11">
                  <c:v>19144</c:v>
                </c:pt>
                <c:pt idx="12">
                  <c:v>17611</c:v>
                </c:pt>
              </c:numCache>
            </c:numRef>
          </c:val>
        </c:ser>
        <c:ser>
          <c:idx val="2"/>
          <c:order val="2"/>
          <c:tx>
            <c:strRef>
              <c:f>'Diff Bet New Apps and Tot Issue'!$D$1</c:f>
              <c:strCache>
                <c:ptCount val="1"/>
                <c:pt idx="0">
                  <c:v>Backlog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cat>
            <c:strRef>
              <c:f>'Diff Bet New Apps and Tot Issue'!$A$2:$A$14</c:f>
              <c:strCache>
                <c:ptCount val="13"/>
                <c:pt idx="0">
                  <c:v>01-02</c:v>
                </c:pt>
                <c:pt idx="1">
                  <c:v>02-03</c:v>
                </c:pt>
                <c:pt idx="2">
                  <c:v>03-04</c:v>
                </c:pt>
                <c:pt idx="3">
                  <c:v>04-05</c:v>
                </c:pt>
                <c:pt idx="4">
                  <c:v>05-06</c:v>
                </c:pt>
                <c:pt idx="5">
                  <c:v>06-07</c:v>
                </c:pt>
                <c:pt idx="6">
                  <c:v>07-08</c:v>
                </c:pt>
                <c:pt idx="7">
                  <c:v>08-09</c:v>
                </c:pt>
                <c:pt idx="8">
                  <c:v>09-10</c:v>
                </c:pt>
                <c:pt idx="9">
                  <c:v>10-11</c:v>
                </c:pt>
                <c:pt idx="10">
                  <c:v>11-12</c:v>
                </c:pt>
                <c:pt idx="11">
                  <c:v>12-13</c:v>
                </c:pt>
                <c:pt idx="12">
                  <c:v>13-14</c:v>
                </c:pt>
              </c:strCache>
            </c:strRef>
          </c:cat>
          <c:val>
            <c:numRef>
              <c:f>'Diff Bet New Apps and Tot Issue'!$D$2:$D$14</c:f>
              <c:numCache>
                <c:formatCode>0</c:formatCode>
                <c:ptCount val="13"/>
                <c:pt idx="0">
                  <c:v>2941</c:v>
                </c:pt>
                <c:pt idx="1">
                  <c:v>4506</c:v>
                </c:pt>
                <c:pt idx="2" formatCode="General">
                  <c:v>4604</c:v>
                </c:pt>
                <c:pt idx="3" formatCode="General">
                  <c:v>4925</c:v>
                </c:pt>
                <c:pt idx="4" formatCode="General">
                  <c:v>6098</c:v>
                </c:pt>
                <c:pt idx="5" formatCode="General">
                  <c:v>5832</c:v>
                </c:pt>
                <c:pt idx="6">
                  <c:v>6067</c:v>
                </c:pt>
                <c:pt idx="7" formatCode="General">
                  <c:v>8978</c:v>
                </c:pt>
                <c:pt idx="8" formatCode="General">
                  <c:v>8034</c:v>
                </c:pt>
                <c:pt idx="9" formatCode="General">
                  <c:v>5614</c:v>
                </c:pt>
                <c:pt idx="10" formatCode="General">
                  <c:v>2295</c:v>
                </c:pt>
                <c:pt idx="11" formatCode="General">
                  <c:v>3578</c:v>
                </c:pt>
                <c:pt idx="12" formatCode="General">
                  <c:v>4109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6688072"/>
        <c:axId val="416688464"/>
        <c:axId val="0"/>
      </c:bar3DChart>
      <c:catAx>
        <c:axId val="41668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16688464"/>
        <c:crosses val="autoZero"/>
        <c:auto val="1"/>
        <c:lblAlgn val="ctr"/>
        <c:lblOffset val="100"/>
        <c:noMultiLvlLbl val="0"/>
      </c:catAx>
      <c:valAx>
        <c:axId val="41668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166880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23T13:30:41.132" idx="9">
    <p:pos x="10" y="10"/>
    <p:text>Did this come from a news story?  If idid, that would be neat to tell about.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25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551" y="1"/>
            <a:ext cx="303725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6"/>
            <a:ext cx="303725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551" y="8759826"/>
            <a:ext cx="303725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fld id="{27446A95-5C1C-422C-B2C5-226FD0274F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3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25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551" y="1"/>
            <a:ext cx="303725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2150"/>
            <a:ext cx="4613275" cy="3459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519" y="4381501"/>
            <a:ext cx="5607363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6"/>
            <a:ext cx="303725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551" y="8759826"/>
            <a:ext cx="303725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fld id="{55FE1E98-9139-401C-96CF-63E3F79C5F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24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01FF2-2775-4370-80A5-421171AC990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3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E98-9139-401C-96CF-63E3F79C5F7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93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91C7-4569-43CA-BEE6-EB9723AEA26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09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91C7-4569-43CA-BEE6-EB9723AEA26F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82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91C7-4569-43CA-BEE6-EB9723AEA26F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5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91C7-4569-43CA-BEE6-EB9723AEA26F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97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91C7-4569-43CA-BEE6-EB9723AEA26F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37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91C7-4569-43CA-BEE6-EB9723AEA26F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80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91C7-4569-43CA-BEE6-EB9723AEA26F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02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91C7-4569-43CA-BEE6-EB9723AEA26F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4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91C7-4569-43CA-BEE6-EB9723AEA26F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0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91C7-4569-43CA-BEE6-EB9723AEA26F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08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91C7-4569-43CA-BEE6-EB9723AEA26F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64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91C7-4569-43CA-BEE6-EB9723AEA26F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58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9F0A9-90A3-46DA-B0F7-B4A71DB449D1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30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91C7-4569-43CA-BEE6-EB9723AEA26F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95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5A418-8B2E-4937-904A-C9AAA4E10974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12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07F46D-5EF9-4AB8-B6F1-E03EC51480A6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95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5A418-8B2E-4937-904A-C9AAA4E10974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11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7A1DB-834F-4FFA-A6B5-8A0308D6213F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18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E98-9139-401C-96CF-63E3F79C5F7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1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A6048-3F07-484A-906C-BBB29C7299C0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5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91C7-4569-43CA-BEE6-EB9723AEA26F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535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F375C-463F-4F4C-8718-F9CDDE032D7E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045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91C7-4569-43CA-BEE6-EB9723AEA26F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719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4387C-4455-499A-84D7-E90B34B6E2F8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70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4387C-4455-499A-84D7-E90B34B6E2F8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830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4387C-4455-499A-84D7-E90B34B6E2F8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826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91C7-4569-43CA-BEE6-EB9723AEA26F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915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91C7-4569-43CA-BEE6-EB9723AEA26F}" type="slidenum">
              <a:rPr lang="en-US"/>
              <a:pPr/>
              <a:t>62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94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91C7-4569-43CA-BEE6-EB9723AEA26F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11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91C7-4569-43CA-BEE6-EB9723AEA26F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89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91C7-4569-43CA-BEE6-EB9723AEA26F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23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91C7-4569-43CA-BEE6-EB9723AEA26F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78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91C7-4569-43CA-BEE6-EB9723AEA26F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16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91C7-4569-43CA-BEE6-EB9723AEA26F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7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F316EA-755F-401A-A497-A9AB79DF77A5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31753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3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4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7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6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0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2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3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84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7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7EB86-B65E-44EC-A1E9-BB1C1C54D8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1F36B-8F35-478E-90F4-C29905B20C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136F40A-881B-4DB3-9ABB-E65D5C5014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A9347EE-88E6-432A-ABFB-22596C0A71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B80D668-3228-4A07-AC25-F43373B8F7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F6E51-A78F-4C07-92BC-C9ECD3902D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6F89D-3614-460C-A87B-59E02AE8F7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844D1-F755-43D2-B57F-8ACAD8A700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258A9-0F46-4F8E-B320-33816FACEA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2F82B-D8ED-402F-A9C6-BCD0778ED5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8D356-F6FD-46E8-A51D-D1DBCE9D2E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D87B3-E905-411A-BCAB-2E898A92F0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7A229-DA64-41B2-A3EB-D676310580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4599EA72-8C65-4161-980F-74E9A17D442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072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600" b="1" dirty="0">
                <a:solidFill>
                  <a:schemeClr val="tx2"/>
                </a:solidFill>
                <a:latin typeface="Gill Sans MT" panose="020B0502020104020203" pitchFamily="34" charset="0"/>
              </a:rPr>
              <a:t>Presentation to Education Subcommittee</a:t>
            </a:r>
          </a:p>
          <a:p>
            <a:r>
              <a:rPr lang="en-US" sz="2600" b="1" dirty="0">
                <a:solidFill>
                  <a:schemeClr val="tx2"/>
                </a:solidFill>
                <a:latin typeface="Gill Sans MT" panose="020B0502020104020203" pitchFamily="34" charset="0"/>
              </a:rPr>
              <a:t>Ways &amp; </a:t>
            </a:r>
            <a:r>
              <a:rPr lang="en-US" sz="26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Means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Heidi Sipe</a:t>
            </a:r>
            <a:r>
              <a:rPr lang="en-US" sz="2000" dirty="0">
                <a:solidFill>
                  <a:schemeClr val="tx2"/>
                </a:solidFill>
                <a:latin typeface="Gill Sans MT" panose="020B0502020104020203" pitchFamily="34" charset="0"/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Chair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Vickie Chamberlain, Executive Director</a:t>
            </a:r>
            <a:endParaRPr lang="en-US" sz="2000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r>
              <a:rPr lang="en-US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February </a:t>
            </a:r>
            <a:r>
              <a:rPr lang="en-US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25, 2015</a:t>
            </a:r>
            <a:endParaRPr lang="en-US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6" descr="TSPC%20logo3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400" y="1524000"/>
            <a:ext cx="6598194" cy="9144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600200"/>
            <a:ext cx="7391400" cy="4030662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dirty="0" smtClean="0">
                <a:latin typeface="Gill Sans MT" panose="020B0502020104020203" pitchFamily="34" charset="0"/>
              </a:rPr>
              <a:t>Licensure Program Summary</a:t>
            </a:r>
            <a:endParaRPr lang="en-US" sz="8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91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7772400" cy="3311524"/>
          </a:xfrm>
        </p:spPr>
        <p:txBody>
          <a:bodyPr/>
          <a:lstStyle/>
          <a:p>
            <a:pPr marL="0" indent="0">
              <a:spcBef>
                <a:spcPts val="120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Approximately 59,800 licensed educators;</a:t>
            </a:r>
          </a:p>
          <a:p>
            <a:pPr marL="0" indent="0">
              <a:spcBef>
                <a:spcPts val="120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Holding about 64,000 licenses, registrations or certificates.</a:t>
            </a:r>
          </a:p>
          <a:p>
            <a:pPr marL="0" indent="0">
              <a:spcBef>
                <a:spcPts val="120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Clients Served: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Teachers, administrators, school counselors, librarians, school psychologists, school districts.</a:t>
            </a:r>
          </a:p>
        </p:txBody>
      </p:sp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694819"/>
            <a:ext cx="586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Licensure Program Summary</a:t>
            </a:r>
            <a:endParaRPr lang="en-US" sz="3600" dirty="0" smtClean="0">
              <a:solidFill>
                <a:srgbClr val="000066"/>
              </a:solidFill>
              <a:latin typeface="Gill Sans MT" panose="020B0502020104020203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rgbClr val="00B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60252670"/>
              </p:ext>
            </p:extLst>
          </p:nvPr>
        </p:nvGraphicFramePr>
        <p:xfrm>
          <a:off x="990601" y="1736408"/>
          <a:ext cx="6934200" cy="4130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3810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Types of Licenses Issued </a:t>
            </a:r>
            <a:endParaRPr lang="en-US" sz="3200" b="1" dirty="0" smtClean="0">
              <a:solidFill>
                <a:srgbClr val="000066"/>
              </a:solidFill>
              <a:latin typeface="Gill Sans MT" panose="020B0502020104020203" pitchFamily="34" charset="0"/>
            </a:endParaRPr>
          </a:p>
          <a:p>
            <a:r>
              <a:rPr lang="en-US" sz="3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(</a:t>
            </a:r>
            <a:r>
              <a:rPr lang="en-US" sz="3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89% Teaching)</a:t>
            </a:r>
            <a:endParaRPr lang="en-US" sz="3200" b="1" dirty="0">
              <a:solidFill>
                <a:srgbClr val="000066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Picture 4" descr="TSPC logo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3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Data Classification Level: 1 -- Published; DO: Chamberlain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133600"/>
            <a:ext cx="6172200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457200"/>
            <a:ext cx="586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6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Drop in Total Licensed Educators</a:t>
            </a:r>
            <a:endParaRPr lang="en-US" sz="3600" dirty="0" smtClean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4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95682025"/>
              </p:ext>
            </p:extLst>
          </p:nvPr>
        </p:nvGraphicFramePr>
        <p:xfrm>
          <a:off x="380999" y="2057400"/>
          <a:ext cx="7620001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457200"/>
            <a:ext cx="586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6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Licensure Volume 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(Per Fiscal Year)</a:t>
            </a:r>
            <a:endParaRPr lang="en-US" sz="2400" dirty="0" smtClean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685800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Employment</a:t>
            </a:r>
            <a:endParaRPr lang="en-US" sz="3200" dirty="0" smtClean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165558"/>
              </p:ext>
            </p:extLst>
          </p:nvPr>
        </p:nvGraphicFramePr>
        <p:xfrm>
          <a:off x="533400" y="1648977"/>
          <a:ext cx="7620000" cy="427464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981200"/>
                <a:gridCol w="1447800"/>
                <a:gridCol w="1371600"/>
                <a:gridCol w="1447800"/>
                <a:gridCol w="1371600"/>
              </a:tblGrid>
              <a:tr h="859867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Licensed Teachers and Administrators in Oregon Public Schools</a:t>
                      </a:r>
                    </a:p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(Does not includes School Counselors/Psychologists)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8178">
                <a:tc>
                  <a:txBody>
                    <a:bodyPr/>
                    <a:lstStyle/>
                    <a:p>
                      <a:endParaRPr lang="en-US" sz="18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10-11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11-12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12-13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13-14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81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Teachers</a:t>
                      </a:r>
                      <a:endParaRPr lang="en-US" sz="18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(includes ESD)</a:t>
                      </a:r>
                      <a:endParaRPr lang="en-US" sz="18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28,157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26,873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26,442</a:t>
                      </a:r>
                      <a:endParaRPr lang="en-US" sz="18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26,750</a:t>
                      </a:r>
                    </a:p>
                  </a:txBody>
                  <a:tcPr marL="68580" marR="68580" marT="0" marB="0" anchor="ctr"/>
                </a:tc>
              </a:tr>
              <a:tr h="4981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Administrators</a:t>
                      </a:r>
                      <a:endParaRPr lang="en-US" sz="18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2,035</a:t>
                      </a:r>
                      <a:endParaRPr lang="en-US" sz="18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1,995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1,941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ill Sans MT" panose="020B0502020104020203" pitchFamily="34" charset="0"/>
                        </a:rPr>
                        <a:t>1967</a:t>
                      </a:r>
                      <a:endParaRPr lang="en-US" sz="1800" dirty="0">
                        <a:latin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756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Employed by Public Schools (FTE)</a:t>
                      </a:r>
                      <a:endParaRPr lang="en-US" sz="18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30,192</a:t>
                      </a:r>
                      <a:endParaRPr lang="en-US" sz="18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28,868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28,383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28,717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81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Licensed</a:t>
                      </a:r>
                      <a:endParaRPr lang="en-US" sz="18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by TSPC</a:t>
                      </a:r>
                      <a:endParaRPr lang="en-US" sz="18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64,882</a:t>
                      </a:r>
                      <a:endParaRPr lang="en-US" sz="18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63,705</a:t>
                      </a:r>
                      <a:endParaRPr lang="en-US" sz="18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62,557</a:t>
                      </a:r>
                      <a:endParaRPr lang="en-US" sz="18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60,923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81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K-12 Students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561,328</a:t>
                      </a:r>
                      <a:endParaRPr lang="en-US" sz="18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560,946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563,714</a:t>
                      </a:r>
                      <a:endParaRPr lang="en-US" sz="18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567,098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432560"/>
            <a:ext cx="7239000" cy="4198302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dirty="0" smtClean="0">
                <a:latin typeface="Gill Sans MT" panose="020B0502020104020203" pitchFamily="34" charset="0"/>
              </a:rPr>
              <a:t>Program </a:t>
            </a:r>
            <a:r>
              <a:rPr lang="en-US" sz="8000" dirty="0">
                <a:latin typeface="Gill Sans MT" panose="020B0502020104020203" pitchFamily="34" charset="0"/>
              </a:rPr>
              <a:t>A</a:t>
            </a:r>
            <a:r>
              <a:rPr lang="en-US" sz="8000" dirty="0" smtClean="0">
                <a:latin typeface="Gill Sans MT" panose="020B0502020104020203" pitchFamily="34" charset="0"/>
              </a:rPr>
              <a:t>pproval Summary</a:t>
            </a:r>
            <a:endParaRPr lang="en-US" sz="8000" dirty="0"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689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381000"/>
            <a:ext cx="5715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Program Approval Policy Summary</a:t>
            </a:r>
            <a:endParaRPr lang="en-US" sz="3200" dirty="0" smtClean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rgbClr val="00B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Data Classification Level: 1 -- Published; DO: Chamberlain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3962400" cy="2362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0600" y="1778069"/>
            <a:ext cx="3581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 smtClean="0">
                <a:latin typeface="Gill Sans MT" panose="020B0502020104020203" pitchFamily="34" charset="0"/>
              </a:rPr>
              <a:t>Clients Served:</a:t>
            </a:r>
          </a:p>
          <a:p>
            <a:pPr marL="688975" indent="-288925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Colleges;</a:t>
            </a:r>
          </a:p>
          <a:p>
            <a:pPr marL="688975" indent="-288925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Universities;</a:t>
            </a:r>
          </a:p>
          <a:p>
            <a:pPr marL="688975" indent="-288925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Candidates in programs;</a:t>
            </a:r>
          </a:p>
          <a:p>
            <a:pPr marL="688975" indent="-288925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School </a:t>
            </a:r>
            <a:r>
              <a:rPr lang="en-US" sz="2800" dirty="0" smtClean="0">
                <a:latin typeface="Gill Sans MT" panose="020B0502020104020203" pitchFamily="34" charset="0"/>
              </a:rPr>
              <a:t>districts and ESDs.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818846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Enrollment in Teacher Preparation has dropped dramatically.</a:t>
            </a:r>
            <a:endParaRPr lang="en-US" sz="28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591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381000"/>
            <a:ext cx="571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New Teacher Completers (Oregon Programs)</a:t>
            </a:r>
            <a:endParaRPr lang="en-US" sz="2400" b="1" dirty="0" smtClean="0">
              <a:solidFill>
                <a:srgbClr val="00B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8" name="Chart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62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296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381000"/>
            <a:ext cx="5715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Licensure Program Approval Summary</a:t>
            </a:r>
            <a:endParaRPr lang="en-US" sz="3200" dirty="0" smtClean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rgbClr val="00B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449737"/>
              </p:ext>
            </p:extLst>
          </p:nvPr>
        </p:nvGraphicFramePr>
        <p:xfrm>
          <a:off x="533400" y="1905001"/>
          <a:ext cx="8229600" cy="3962399"/>
        </p:xfrm>
        <a:graphic>
          <a:graphicData uri="http://schemas.openxmlformats.org/drawingml/2006/table">
            <a:tbl>
              <a:tblPr firstRow="1" firstCol="1" bandRow="1"/>
              <a:tblGrid>
                <a:gridCol w="3835153"/>
                <a:gridCol w="4394447"/>
              </a:tblGrid>
              <a:tr h="56803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Oregon Educator Preparation Programs (19 units)</a:t>
                      </a:r>
                      <a:endParaRPr lang="en-US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Concordia University (Oregon)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Oregon State University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Concordia University/COSA (Chicago)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Pacific University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Corban University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Portland State University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Eastern Oregon University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Salem-Keizer (School Counseling)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George Fox University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Southern Oregon University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Lewis &amp; Clark College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of Oregon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Linfield College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of Portland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Marylhurst University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Warner Pacific College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Multnomah University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Western </a:t>
                      </a:r>
                      <a:r>
                        <a:rPr lang="en-US" sz="1800" u="none" dirty="0" smtClean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Oregon</a:t>
                      </a:r>
                      <a:r>
                        <a:rPr lang="en-US" sz="1800" u="none" baseline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dirty="0" smtClean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</a:t>
                      </a:r>
                      <a:endParaRPr lang="en-US" sz="1800" u="none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Northwest Christian University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450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2133600"/>
            <a:ext cx="4267200" cy="4114800"/>
          </a:xfrm>
        </p:spPr>
        <p:txBody>
          <a:bodyPr/>
          <a:lstStyle/>
          <a:p>
            <a:pPr indent="-3175" algn="ctr">
              <a:spcBef>
                <a:spcPts val="120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dirty="0" smtClean="0">
                <a:latin typeface="Gill Sans MT" panose="020B0502020104020203" pitchFamily="34" charset="0"/>
              </a:rPr>
              <a:t>To establish, uphold and enforce professional standards of excellence and communicate those standards to the public and educators for the benefit of Oregon’s students.</a:t>
            </a:r>
          </a:p>
        </p:txBody>
      </p:sp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6096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TSPC Mission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34021"/>
            <a:ext cx="2986654" cy="44805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5715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400" dirty="0" smtClean="0"/>
              <a:t>Willamette and University of Phoenix (Oregon) have closed their programs.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Number of Program Completers</a:t>
            </a:r>
            <a:endParaRPr lang="en-US" sz="32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536170"/>
              </p:ext>
            </p:extLst>
          </p:nvPr>
        </p:nvGraphicFramePr>
        <p:xfrm>
          <a:off x="457200" y="1143000"/>
          <a:ext cx="7391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34200" y="1939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0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1000"/>
            <a:ext cx="632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Oregon Prepared Teachers v. Out of State “New” Teachers</a:t>
            </a:r>
            <a:endParaRPr lang="en-US" sz="2800" dirty="0" smtClean="0">
              <a:solidFill>
                <a:srgbClr val="000066"/>
              </a:solidFill>
              <a:latin typeface="Gill Sans MT" panose="020B0502020104020203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rgbClr val="00B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319992"/>
            <a:ext cx="7620000" cy="36236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381000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Program Approval</a:t>
            </a:r>
          </a:p>
          <a:p>
            <a:pPr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Calendar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733203"/>
              </p:ext>
            </p:extLst>
          </p:nvPr>
        </p:nvGraphicFramePr>
        <p:xfrm>
          <a:off x="762000" y="2319179"/>
          <a:ext cx="7924800" cy="3495802"/>
        </p:xfrm>
        <a:graphic>
          <a:graphicData uri="http://schemas.openxmlformats.org/drawingml/2006/table">
            <a:tbl>
              <a:tblPr firstRow="1" firstCol="1" bandRow="1"/>
              <a:tblGrid>
                <a:gridCol w="3827779"/>
                <a:gridCol w="4097021"/>
              </a:tblGrid>
              <a:tr h="35687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Approval of Programs Schedule</a:t>
                      </a:r>
                      <a:endParaRPr lang="en-US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6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(Unit)</a:t>
                      </a:r>
                      <a:endParaRPr lang="en-US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Visit Date/Program Review Date</a:t>
                      </a:r>
                      <a:endParaRPr lang="en-US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ED1"/>
                    </a:solidFill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Portland State </a:t>
                      </a:r>
                      <a:r>
                        <a:rPr lang="en-US" sz="2000" dirty="0" smtClean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</a:t>
                      </a:r>
                      <a:r>
                        <a:rPr lang="en-US" sz="1200" dirty="0" smtClean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(CAEP)</a:t>
                      </a:r>
                      <a:endParaRPr lang="en-US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 2015/Fall 2014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Western Oregon </a:t>
                      </a:r>
                      <a:r>
                        <a:rPr lang="en-US" sz="2000" dirty="0" smtClean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</a:t>
                      </a:r>
                      <a:r>
                        <a:rPr lang="en-US" sz="1200" dirty="0" smtClean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(CAEP)</a:t>
                      </a:r>
                      <a:endParaRPr lang="en-US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2015/Winter 2015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Northwest Christian University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2016/ Fall 2015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of Oregon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2016 /Fall 2015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Southern Oregon University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2016/Fall 2015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Warner Pacific University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Winter 2017/ Spring 2016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Concordia University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2017/ Fall 2016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066800" y="3962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1676400"/>
            <a:ext cx="69498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Gill Sans MT" panose="020B0502020104020203" pitchFamily="34" charset="0"/>
              </a:rPr>
              <a:t>Professional Practices (Discipline) Summary</a:t>
            </a:r>
            <a:endParaRPr lang="en-US" sz="6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28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381000"/>
            <a:ext cx="5715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Professional Practices (Discipline) Summary</a:t>
            </a:r>
            <a:endParaRPr lang="en-US" sz="3200" dirty="0" smtClean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rgbClr val="00B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0"/>
            <a:ext cx="6614160" cy="32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381000"/>
            <a:ext cx="5715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Professional Practices (Discipline) Summary</a:t>
            </a:r>
            <a:endParaRPr lang="en-US" sz="3200" dirty="0" smtClean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rgbClr val="00B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79956" y="2514600"/>
            <a:ext cx="792584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Gill Sans MT" panose="020B0502020104020203" pitchFamily="34" charset="0"/>
              </a:rPr>
              <a:t>CLIENTS SERVED: </a:t>
            </a:r>
            <a:endParaRPr lang="en-US" sz="3200" dirty="0">
              <a:latin typeface="Gill Sans MT" panose="020B0502020104020203" pitchFamily="34" charset="0"/>
            </a:endParaRPr>
          </a:p>
          <a:p>
            <a:pPr marL="92075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ill Sans MT" panose="020B0502020104020203" pitchFamily="34" charset="0"/>
              </a:rPr>
              <a:t>Investigated </a:t>
            </a:r>
            <a:r>
              <a:rPr lang="en-US" sz="3200" dirty="0" smtClean="0">
                <a:latin typeface="Gill Sans MT" panose="020B0502020104020203" pitchFamily="34" charset="0"/>
              </a:rPr>
              <a:t>educators</a:t>
            </a:r>
            <a:r>
              <a:rPr lang="en-US" sz="3200" dirty="0" smtClean="0">
                <a:latin typeface="Gill Sans MT" panose="020B0502020104020203" pitchFamily="34" charset="0"/>
              </a:rPr>
              <a:t>;</a:t>
            </a:r>
          </a:p>
          <a:p>
            <a:pPr marL="92075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ill Sans MT" panose="020B0502020104020203" pitchFamily="34" charset="0"/>
              </a:rPr>
              <a:t>School </a:t>
            </a:r>
            <a:r>
              <a:rPr lang="en-US" sz="3200" dirty="0">
                <a:latin typeface="Gill Sans MT" panose="020B0502020104020203" pitchFamily="34" charset="0"/>
              </a:rPr>
              <a:t>d</a:t>
            </a:r>
            <a:r>
              <a:rPr lang="en-US" sz="3200" dirty="0" smtClean="0">
                <a:latin typeface="Gill Sans MT" panose="020B0502020104020203" pitchFamily="34" charset="0"/>
              </a:rPr>
              <a:t>istricts </a:t>
            </a:r>
            <a:r>
              <a:rPr lang="en-US" sz="3200" dirty="0" smtClean="0">
                <a:latin typeface="Gill Sans MT" panose="020B0502020104020203" pitchFamily="34" charset="0"/>
              </a:rPr>
              <a:t>and </a:t>
            </a:r>
            <a:r>
              <a:rPr lang="en-US" sz="3200" dirty="0" smtClean="0">
                <a:latin typeface="Gill Sans MT" panose="020B0502020104020203" pitchFamily="34" charset="0"/>
              </a:rPr>
              <a:t>education </a:t>
            </a:r>
            <a:r>
              <a:rPr lang="en-US" sz="3200" dirty="0">
                <a:latin typeface="Gill Sans MT" panose="020B0502020104020203" pitchFamily="34" charset="0"/>
              </a:rPr>
              <a:t>s</a:t>
            </a:r>
            <a:r>
              <a:rPr lang="en-US" sz="3200" dirty="0" smtClean="0">
                <a:latin typeface="Gill Sans MT" panose="020B0502020104020203" pitchFamily="34" charset="0"/>
              </a:rPr>
              <a:t>ervice </a:t>
            </a:r>
            <a:r>
              <a:rPr lang="en-US" sz="3200" dirty="0">
                <a:latin typeface="Gill Sans MT" panose="020B0502020104020203" pitchFamily="34" charset="0"/>
              </a:rPr>
              <a:t>d</a:t>
            </a:r>
            <a:r>
              <a:rPr lang="en-US" sz="3200" dirty="0" smtClean="0">
                <a:latin typeface="Gill Sans MT" panose="020B0502020104020203" pitchFamily="34" charset="0"/>
              </a:rPr>
              <a:t>istricts</a:t>
            </a:r>
            <a:r>
              <a:rPr lang="en-US" sz="3200" dirty="0" smtClean="0">
                <a:latin typeface="Gill Sans MT" panose="020B0502020104020203" pitchFamily="34" charset="0"/>
              </a:rPr>
              <a:t>;</a:t>
            </a:r>
          </a:p>
          <a:p>
            <a:pPr marL="92075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ill Sans MT" panose="020B0502020104020203" pitchFamily="34" charset="0"/>
              </a:rPr>
              <a:t>Charter </a:t>
            </a:r>
            <a:r>
              <a:rPr lang="en-US" sz="3200" dirty="0" smtClean="0">
                <a:latin typeface="Gill Sans MT" panose="020B0502020104020203" pitchFamily="34" charset="0"/>
              </a:rPr>
              <a:t>schools</a:t>
            </a:r>
            <a:r>
              <a:rPr lang="en-US" sz="3200" dirty="0" smtClean="0">
                <a:latin typeface="Gill Sans MT" panose="020B0502020104020203" pitchFamily="34" charset="0"/>
              </a:rPr>
              <a:t>;</a:t>
            </a:r>
          </a:p>
          <a:p>
            <a:pPr marL="92075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ill Sans MT" panose="020B0502020104020203" pitchFamily="34" charset="0"/>
              </a:rPr>
              <a:t>Public.</a:t>
            </a:r>
            <a:endParaRPr lang="en-US" sz="3200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22238"/>
            <a:ext cx="5791200" cy="1295400"/>
          </a:xfrm>
        </p:spPr>
        <p:txBody>
          <a:bodyPr/>
          <a:lstStyle/>
          <a:p>
            <a:pPr algn="ctr"/>
            <a:r>
              <a:rPr lang="en-US" sz="3600" dirty="0" smtClean="0">
                <a:latin typeface="Gill Sans MT" panose="020B0502020104020203" pitchFamily="34" charset="0"/>
              </a:rPr>
              <a:t>Professional Practices (Discipline) Summary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979397"/>
              </p:ext>
            </p:extLst>
          </p:nvPr>
        </p:nvGraphicFramePr>
        <p:xfrm>
          <a:off x="304800" y="1676400"/>
          <a:ext cx="8229600" cy="441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7488"/>
          </a:xfrm>
        </p:spPr>
        <p:txBody>
          <a:bodyPr/>
          <a:lstStyle/>
          <a:p>
            <a:r>
              <a:rPr lang="en-US" sz="3600" dirty="0" smtClean="0">
                <a:latin typeface="Gill Sans MT" panose="020B0502020104020203" pitchFamily="34" charset="0"/>
              </a:rPr>
              <a:t>Types of Discipline Actions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>
                <a:latin typeface="Gill Sans MT" panose="020B0502020104020203" pitchFamily="34" charset="0"/>
              </a:rPr>
              <a:t>An </a:t>
            </a:r>
            <a:r>
              <a:rPr lang="en-US" sz="2600" dirty="0">
                <a:latin typeface="Gill Sans MT" panose="020B0502020104020203" pitchFamily="34" charset="0"/>
              </a:rPr>
              <a:t>educator’s violation of TSPC professional standards may result in</a:t>
            </a:r>
            <a:r>
              <a:rPr lang="en-US" sz="2600" dirty="0" smtClean="0">
                <a:latin typeface="Gill Sans MT" panose="020B0502020104020203" pitchFamily="34" charset="0"/>
              </a:rPr>
              <a:t>:</a:t>
            </a:r>
          </a:p>
          <a:p>
            <a:pPr marL="0" indent="0">
              <a:buNone/>
            </a:pPr>
            <a:endParaRPr lang="en-US" sz="2600" dirty="0">
              <a:latin typeface="Gill Sans MT" panose="020B0502020104020203" pitchFamily="34" charset="0"/>
            </a:endParaRPr>
          </a:p>
          <a:p>
            <a:pPr lvl="0"/>
            <a:r>
              <a:rPr lang="en-US" sz="2600" dirty="0">
                <a:latin typeface="Gill Sans MT" panose="020B0502020104020203" pitchFamily="34" charset="0"/>
              </a:rPr>
              <a:t>Private reproval;</a:t>
            </a:r>
          </a:p>
          <a:p>
            <a:pPr lvl="0"/>
            <a:r>
              <a:rPr lang="en-US" sz="2600" dirty="0">
                <a:latin typeface="Gill Sans MT" panose="020B0502020104020203" pitchFamily="34" charset="0"/>
              </a:rPr>
              <a:t>Reprimand; </a:t>
            </a:r>
          </a:p>
          <a:p>
            <a:pPr lvl="0"/>
            <a:r>
              <a:rPr lang="en-US" sz="2600" dirty="0">
                <a:latin typeface="Gill Sans MT" panose="020B0502020104020203" pitchFamily="34" charset="0"/>
              </a:rPr>
              <a:t>Probation;</a:t>
            </a:r>
          </a:p>
          <a:p>
            <a:pPr lvl="0"/>
            <a:r>
              <a:rPr lang="en-US" sz="2600" dirty="0">
                <a:latin typeface="Gill Sans MT" panose="020B0502020104020203" pitchFamily="34" charset="0"/>
              </a:rPr>
              <a:t>Suspension or revocation of the educator’s license(s); or </a:t>
            </a:r>
          </a:p>
          <a:p>
            <a:pPr lvl="0"/>
            <a:r>
              <a:rPr lang="en-US" sz="2600" dirty="0">
                <a:latin typeface="Gill Sans MT" panose="020B0502020104020203" pitchFamily="34" charset="0"/>
              </a:rPr>
              <a:t>Suspension or revocation of educator’s right to apply for licensure.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5" name="Picture 4" descr="TSPC logo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3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Outcome of Cases (2014)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464397"/>
              </p:ext>
            </p:extLst>
          </p:nvPr>
        </p:nvGraphicFramePr>
        <p:xfrm>
          <a:off x="457200" y="1719263"/>
          <a:ext cx="7239000" cy="414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3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828800"/>
            <a:ext cx="6400800" cy="3573462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 smtClean="0">
                <a:latin typeface="Gill Sans MT" panose="020B0502020104020203" pitchFamily="34" charset="0"/>
              </a:rPr>
              <a:t>TSPC</a:t>
            </a:r>
          </a:p>
          <a:p>
            <a:pPr marL="0" indent="0" algn="ctr">
              <a:buNone/>
            </a:pPr>
            <a:r>
              <a:rPr lang="en-US" sz="6600" dirty="0" smtClean="0">
                <a:latin typeface="Gill Sans MT" panose="020B0502020104020203" pitchFamily="34" charset="0"/>
              </a:rPr>
              <a:t>Budget Environment</a:t>
            </a:r>
            <a:endParaRPr lang="en-US" sz="6600" dirty="0"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065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772400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latin typeface="Gill Sans MT" panose="020B0502020104020203" pitchFamily="34" charset="0"/>
              </a:rPr>
              <a:t>S</a:t>
            </a:r>
            <a:r>
              <a:rPr lang="en-US" sz="3600" dirty="0" smtClean="0">
                <a:latin typeface="Gill Sans MT" panose="020B0502020104020203" pitchFamily="34" charset="0"/>
              </a:rPr>
              <a:t>et the standards for public school educator licensure;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latin typeface="Gill Sans MT" panose="020B0502020104020203" pitchFamily="34" charset="0"/>
              </a:rPr>
              <a:t>S</a:t>
            </a:r>
            <a:r>
              <a:rPr lang="en-US" sz="3600" dirty="0" smtClean="0">
                <a:latin typeface="Gill Sans MT" panose="020B0502020104020203" pitchFamily="34" charset="0"/>
              </a:rPr>
              <a:t>et the standards and </a:t>
            </a:r>
            <a:r>
              <a:rPr lang="en-US" sz="3600" dirty="0" smtClean="0">
                <a:latin typeface="Gill Sans MT" panose="020B0502020104020203" pitchFamily="34" charset="0"/>
              </a:rPr>
              <a:t>perform </a:t>
            </a:r>
            <a:r>
              <a:rPr lang="en-US" sz="3600" dirty="0" smtClean="0">
                <a:latin typeface="Gill Sans MT" panose="020B0502020104020203" pitchFamily="34" charset="0"/>
              </a:rPr>
              <a:t>site approval visits for Oregon educator licensure programs; and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latin typeface="Gill Sans MT" panose="020B0502020104020203" pitchFamily="34" charset="0"/>
              </a:rPr>
              <a:t>T</a:t>
            </a:r>
            <a:r>
              <a:rPr lang="en-US" sz="3600" dirty="0" smtClean="0">
                <a:latin typeface="Gill Sans MT" panose="020B0502020104020203" pitchFamily="34" charset="0"/>
              </a:rPr>
              <a:t>ake disciplinary action against an educator’s license.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438537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0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Primary Functions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TSPC Revenue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TSPC is funded solely by licensure fees;</a:t>
            </a: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The current fee for initial and renewal of licenses is $100 per three or five year license ~ $33 or $20 per year respectively;</a:t>
            </a: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The $100 fee has been in place for 10 years – it was last raised from $75 in 2005.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5" name="Picture 4" descr="TSPC logo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6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5257800" cy="1295400"/>
          </a:xfrm>
        </p:spPr>
        <p:txBody>
          <a:bodyPr/>
          <a:lstStyle/>
          <a:p>
            <a:r>
              <a:rPr lang="en-US" sz="3600" dirty="0" smtClean="0">
                <a:latin typeface="Gill Sans MT" panose="020B0502020104020203" pitchFamily="34" charset="0"/>
              </a:rPr>
              <a:t>Revenue and Positions </a:t>
            </a:r>
            <a:r>
              <a:rPr lang="en-US" sz="3600" dirty="0" smtClean="0">
                <a:latin typeface="Gill Sans MT" panose="020B0502020104020203" pitchFamily="34" charset="0"/>
              </a:rPr>
              <a:t/>
            </a:r>
            <a:br>
              <a:rPr lang="en-US" sz="3600" dirty="0" smtClean="0">
                <a:latin typeface="Gill Sans MT" panose="020B0502020104020203" pitchFamily="34" charset="0"/>
              </a:rPr>
            </a:br>
            <a:r>
              <a:rPr lang="en-US" sz="3600" dirty="0" smtClean="0">
                <a:latin typeface="Gill Sans MT" panose="020B0502020104020203" pitchFamily="34" charset="0"/>
              </a:rPr>
              <a:t>History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Data Classification Level: 1 -- Published; DO: Chamberlain</a:t>
            </a:r>
            <a:endParaRPr lang="en-US" alt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205847"/>
              </p:ext>
            </p:extLst>
          </p:nvPr>
        </p:nvGraphicFramePr>
        <p:xfrm>
          <a:off x="457200" y="1417638"/>
          <a:ext cx="7620000" cy="483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1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5334000" cy="1295400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Cost Containment Measures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sz="2800" dirty="0" smtClean="0">
                <a:latin typeface="Gill Sans MT" panose="020B0502020104020203" pitchFamily="34" charset="0"/>
              </a:rPr>
              <a:t>	In response to the budget situation, the </a:t>
            </a:r>
            <a:r>
              <a:rPr lang="en-US" sz="2800" dirty="0" smtClean="0">
                <a:latin typeface="Gill Sans MT" panose="020B0502020104020203" pitchFamily="34" charset="0"/>
              </a:rPr>
              <a:t>agency </a:t>
            </a:r>
            <a:r>
              <a:rPr lang="en-US" sz="2800" dirty="0" smtClean="0">
                <a:latin typeface="Gill Sans MT" panose="020B0502020104020203" pitchFamily="34" charset="0"/>
              </a:rPr>
              <a:t>implemented the following cost containments </a:t>
            </a:r>
            <a:r>
              <a:rPr lang="en-US" sz="2800" dirty="0">
                <a:latin typeface="Gill Sans MT" panose="020B0502020104020203" pitchFamily="34" charset="0"/>
              </a:rPr>
              <a:t>m</a:t>
            </a:r>
            <a:r>
              <a:rPr lang="en-US" sz="2800" dirty="0" smtClean="0">
                <a:latin typeface="Gill Sans MT" panose="020B0502020104020203" pitchFamily="34" charset="0"/>
              </a:rPr>
              <a:t>easures:</a:t>
            </a:r>
            <a:endParaRPr lang="en-US" dirty="0" smtClean="0">
              <a:latin typeface="Gill Sans MT" panose="020B0502020104020203" pitchFamily="34" charset="0"/>
            </a:endParaRPr>
          </a:p>
          <a:p>
            <a:pPr marL="746125" indent="-457200">
              <a:spcBef>
                <a:spcPts val="0"/>
              </a:spcBef>
              <a:buClr>
                <a:schemeClr val="accent2"/>
              </a:buClr>
            </a:pPr>
            <a:r>
              <a:rPr lang="en-US" sz="3200" dirty="0" smtClean="0">
                <a:latin typeface="Gill Sans MT" panose="020B0502020104020203" pitchFamily="34" charset="0"/>
              </a:rPr>
              <a:t>Eliminated </a:t>
            </a:r>
            <a:r>
              <a:rPr lang="en-US" sz="3200" dirty="0" smtClean="0">
                <a:latin typeface="Gill Sans MT" panose="020B0502020104020203" pitchFamily="34" charset="0"/>
              </a:rPr>
              <a:t>positions</a:t>
            </a:r>
            <a:r>
              <a:rPr lang="en-US" sz="3200" dirty="0" smtClean="0">
                <a:latin typeface="Gill Sans MT" panose="020B0502020104020203" pitchFamily="34" charset="0"/>
              </a:rPr>
              <a:t>;</a:t>
            </a:r>
          </a:p>
          <a:p>
            <a:pPr marL="746125" indent="-457200">
              <a:spcBef>
                <a:spcPts val="0"/>
              </a:spcBef>
              <a:buClr>
                <a:schemeClr val="accent2"/>
              </a:buClr>
            </a:pPr>
            <a:r>
              <a:rPr lang="en-US" sz="3200" dirty="0" smtClean="0">
                <a:latin typeface="Gill Sans MT" panose="020B0502020104020203" pitchFamily="34" charset="0"/>
              </a:rPr>
              <a:t>Continued </a:t>
            </a:r>
            <a:r>
              <a:rPr lang="en-US" sz="3200" dirty="0">
                <a:latin typeface="Gill Sans MT" panose="020B0502020104020203" pitchFamily="34" charset="0"/>
              </a:rPr>
              <a:t>to hold vacancies open;</a:t>
            </a:r>
          </a:p>
          <a:p>
            <a:pPr marL="746125" indent="-457200">
              <a:spcBef>
                <a:spcPts val="0"/>
              </a:spcBef>
              <a:buClr>
                <a:schemeClr val="accent2"/>
              </a:buClr>
            </a:pPr>
            <a:r>
              <a:rPr lang="en-US" sz="3200" dirty="0">
                <a:latin typeface="Gill Sans MT" panose="020B0502020104020203" pitchFamily="34" charset="0"/>
              </a:rPr>
              <a:t>Eliminated overtime;</a:t>
            </a:r>
          </a:p>
          <a:p>
            <a:pPr marL="746125" indent="-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US" sz="3200" dirty="0">
                <a:latin typeface="Gill Sans MT" panose="020B0502020104020203" pitchFamily="34" charset="0"/>
              </a:rPr>
              <a:t>Eliminated paper licenses (less mailing);</a:t>
            </a:r>
          </a:p>
          <a:p>
            <a:pPr marL="746125" indent="-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US" sz="3200" dirty="0">
                <a:latin typeface="Gill Sans MT" panose="020B0502020104020203" pitchFamily="34" charset="0"/>
              </a:rPr>
              <a:t>AG </a:t>
            </a:r>
            <a:r>
              <a:rPr lang="en-US" sz="3200" dirty="0" smtClean="0">
                <a:latin typeface="Gill Sans MT" panose="020B0502020104020203" pitchFamily="34" charset="0"/>
              </a:rPr>
              <a:t>cost </a:t>
            </a:r>
            <a:r>
              <a:rPr lang="en-US" sz="3200" dirty="0">
                <a:latin typeface="Gill Sans MT" panose="020B0502020104020203" pitchFamily="34" charset="0"/>
              </a:rPr>
              <a:t>c</a:t>
            </a:r>
            <a:r>
              <a:rPr lang="en-US" sz="3200" dirty="0" smtClean="0">
                <a:latin typeface="Gill Sans MT" panose="020B0502020104020203" pitchFamily="34" charset="0"/>
              </a:rPr>
              <a:t>ontainment</a:t>
            </a:r>
            <a:r>
              <a:rPr lang="en-US" sz="3200" dirty="0">
                <a:latin typeface="Gill Sans MT" panose="020B0502020104020203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5" name="Picture 4" descr="TSPC logo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5562600" cy="1665288"/>
          </a:xfrm>
        </p:spPr>
        <p:txBody>
          <a:bodyPr/>
          <a:lstStyle/>
          <a:p>
            <a:r>
              <a:rPr lang="en-US" sz="3200" dirty="0">
                <a:latin typeface="Gill Sans MT" panose="020B0502020104020203" pitchFamily="34" charset="0"/>
              </a:rPr>
              <a:t>Effects of Declining </a:t>
            </a:r>
            <a:r>
              <a:rPr lang="en-US" sz="3200" dirty="0" smtClean="0">
                <a:latin typeface="Gill Sans MT" panose="020B0502020104020203" pitchFamily="34" charset="0"/>
              </a:rPr>
              <a:t>Budget, Capped Fees, and Cost Containment Measures: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9"/>
            <a:ext cx="8229600" cy="3844925"/>
          </a:xfrm>
        </p:spPr>
        <p:txBody>
          <a:bodyPr/>
          <a:lstStyle/>
          <a:p>
            <a:r>
              <a:rPr lang="en-US" dirty="0"/>
              <a:t>Email </a:t>
            </a:r>
            <a:r>
              <a:rPr lang="en-US" dirty="0"/>
              <a:t>b</a:t>
            </a:r>
            <a:r>
              <a:rPr lang="en-US" dirty="0" smtClean="0"/>
              <a:t>acklogs </a:t>
            </a:r>
            <a:r>
              <a:rPr lang="en-US" dirty="0"/>
              <a:t>(KPM #1</a:t>
            </a:r>
            <a:r>
              <a:rPr lang="en-US" dirty="0" smtClean="0"/>
              <a:t>);</a:t>
            </a:r>
          </a:p>
          <a:p>
            <a:r>
              <a:rPr lang="en-US" dirty="0" smtClean="0"/>
              <a:t>Licensure </a:t>
            </a:r>
            <a:r>
              <a:rPr lang="en-US" dirty="0"/>
              <a:t>b</a:t>
            </a:r>
            <a:r>
              <a:rPr lang="en-US" dirty="0" smtClean="0"/>
              <a:t>acklogs </a:t>
            </a:r>
            <a:r>
              <a:rPr lang="en-US" dirty="0" smtClean="0"/>
              <a:t>(KPM #2);</a:t>
            </a:r>
          </a:p>
          <a:p>
            <a:r>
              <a:rPr lang="en-US" dirty="0" smtClean="0"/>
              <a:t>Investigation </a:t>
            </a:r>
            <a:r>
              <a:rPr lang="en-US" dirty="0" smtClean="0"/>
              <a:t>caseload </a:t>
            </a:r>
            <a:r>
              <a:rPr lang="en-US" dirty="0"/>
              <a:t>b</a:t>
            </a:r>
            <a:r>
              <a:rPr lang="en-US" dirty="0" smtClean="0"/>
              <a:t>acklogs </a:t>
            </a:r>
            <a:r>
              <a:rPr lang="en-US" dirty="0" smtClean="0"/>
              <a:t>(KPM #3);</a:t>
            </a:r>
          </a:p>
          <a:p>
            <a:r>
              <a:rPr lang="en-US" dirty="0" smtClean="0"/>
              <a:t>Customer </a:t>
            </a:r>
            <a:r>
              <a:rPr lang="en-US" dirty="0" smtClean="0"/>
              <a:t>service </a:t>
            </a:r>
            <a:r>
              <a:rPr lang="en-US" dirty="0"/>
              <a:t>r</a:t>
            </a:r>
            <a:r>
              <a:rPr lang="en-US" dirty="0" smtClean="0"/>
              <a:t>ating </a:t>
            </a:r>
            <a:r>
              <a:rPr lang="en-US" dirty="0"/>
              <a:t>d</a:t>
            </a:r>
            <a:r>
              <a:rPr lang="en-US" dirty="0" smtClean="0"/>
              <a:t>eclines </a:t>
            </a:r>
            <a:r>
              <a:rPr lang="en-US" dirty="0" smtClean="0"/>
              <a:t>(KPM #4);</a:t>
            </a:r>
          </a:p>
          <a:p>
            <a:r>
              <a:rPr lang="en-US" dirty="0" smtClean="0"/>
              <a:t>Missed opportunities in field training and communications.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5" name="Picture 4" descr="TSPC logo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2900" y="350360"/>
            <a:ext cx="5562600" cy="1249840"/>
          </a:xfrm>
        </p:spPr>
        <p:txBody>
          <a:bodyPr/>
          <a:lstStyle/>
          <a:p>
            <a:r>
              <a:rPr lang="en-US" sz="3200" b="0" dirty="0">
                <a:latin typeface="Gill Sans MT" panose="020B0502020104020203" pitchFamily="34" charset="0"/>
              </a:rPr>
              <a:t/>
            </a:r>
            <a:br>
              <a:rPr lang="en-US" sz="3200" b="0" dirty="0">
                <a:latin typeface="Gill Sans MT" panose="020B0502020104020203" pitchFamily="34" charset="0"/>
              </a:rPr>
            </a:br>
            <a:r>
              <a:rPr lang="en-US" sz="3200" dirty="0" smtClean="0">
                <a:latin typeface="Gill Sans MT" panose="020B0502020104020203" pitchFamily="34" charset="0"/>
              </a:rPr>
              <a:t>Email/Phone Call Backlogs:</a:t>
            </a:r>
            <a:r>
              <a:rPr lang="en-US" sz="2800" dirty="0" smtClean="0">
                <a:latin typeface="Gill Sans MT" panose="020B0502020104020203" pitchFamily="34" charset="0"/>
              </a:rPr>
              <a:t/>
            </a:r>
            <a:br>
              <a:rPr lang="en-US" sz="2800" dirty="0" smtClean="0">
                <a:latin typeface="Gill Sans MT" panose="020B0502020104020203" pitchFamily="34" charset="0"/>
              </a:rPr>
            </a:br>
            <a:r>
              <a:rPr lang="en-US" sz="2800" dirty="0" smtClean="0">
                <a:latin typeface="Gill Sans MT" panose="020B0502020104020203" pitchFamily="34" charset="0"/>
              </a:rPr>
              <a:t>Email/Phone </a:t>
            </a:r>
            <a:r>
              <a:rPr lang="en-US" sz="2800" dirty="0">
                <a:latin typeface="Gill Sans MT" panose="020B0502020104020203" pitchFamily="34" charset="0"/>
              </a:rPr>
              <a:t>Calls Responded to in 3 days </a:t>
            </a:r>
            <a:r>
              <a:rPr lang="en-US" sz="2800" dirty="0" smtClean="0">
                <a:latin typeface="Gill Sans MT" panose="020B0502020104020203" pitchFamily="34" charset="0"/>
              </a:rPr>
              <a:t>(KPM </a:t>
            </a:r>
            <a:r>
              <a:rPr lang="en-US" sz="2800" dirty="0">
                <a:latin typeface="Gill Sans MT" panose="020B0502020104020203" pitchFamily="34" charset="0"/>
              </a:rPr>
              <a:t>#</a:t>
            </a:r>
            <a:r>
              <a:rPr lang="en-US" sz="2800" dirty="0" smtClean="0">
                <a:latin typeface="Gill Sans MT" panose="020B0502020104020203" pitchFamily="34" charset="0"/>
              </a:rPr>
              <a:t>1)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1026" name="Chart 1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54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35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14599"/>
            <a:ext cx="7772400" cy="3616325"/>
          </a:xfrm>
        </p:spPr>
        <p:txBody>
          <a:bodyPr/>
          <a:lstStyle/>
          <a:p>
            <a:pPr>
              <a:buClr>
                <a:schemeClr val="accent6"/>
              </a:buClr>
              <a:buNone/>
            </a:pPr>
            <a:r>
              <a:rPr lang="en-US" sz="26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Factors </a:t>
            </a:r>
            <a:r>
              <a:rPr lang="en-US" sz="2600" b="1" dirty="0">
                <a:solidFill>
                  <a:srgbClr val="000066"/>
                </a:solidFill>
                <a:latin typeface="Gill Sans MT" panose="020B0502020104020203" pitchFamily="34" charset="0"/>
              </a:rPr>
              <a:t>Affecting </a:t>
            </a:r>
            <a:r>
              <a:rPr lang="en-US" sz="26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Performance: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Gill Sans MT" panose="020B0502020104020203" pitchFamily="34" charset="0"/>
              </a:rPr>
              <a:t>Delays in issuing licenses (understaffed);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Gill Sans MT" panose="020B0502020104020203" pitchFamily="34" charset="0"/>
              </a:rPr>
              <a:t>Employee lost time (illness/vacation).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Requested Changes to KPM #1: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Gill Sans MT" panose="020B0502020104020203" pitchFamily="34" charset="0"/>
              </a:rPr>
              <a:t>Remove phone calls from performance measure;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Gill Sans MT" panose="020B0502020104020203" pitchFamily="34" charset="0"/>
              </a:rPr>
              <a:t>Change target from 60% to 50%.</a:t>
            </a:r>
            <a:endParaRPr lang="en-US" sz="2600" dirty="0">
              <a:latin typeface="Gill Sans MT" panose="020B0502020104020203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600" dirty="0">
              <a:latin typeface="Calibri" pitchFamily="34" charset="0"/>
            </a:endParaRPr>
          </a:p>
        </p:txBody>
      </p:sp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4345" y="542419"/>
            <a:ext cx="541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Gill Sans MT" panose="020B0502020104020203" pitchFamily="34" charset="0"/>
              </a:rPr>
              <a:t>Email/Phone Calls Responded to in 3 </a:t>
            </a:r>
            <a:r>
              <a:rPr lang="en-US" sz="32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days (KPM #1)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94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772400" cy="414972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Gill Sans MT" panose="020B0502020104020203" pitchFamily="34" charset="0"/>
              </a:rPr>
              <a:t>Licensure application “turn-around” time </a:t>
            </a:r>
            <a:r>
              <a:rPr lang="en-US" sz="2800" b="1" dirty="0" smtClean="0">
                <a:latin typeface="Gill Sans MT" panose="020B0502020104020203" pitchFamily="34" charset="0"/>
              </a:rPr>
              <a:t>February </a:t>
            </a:r>
            <a:r>
              <a:rPr lang="en-US" sz="2800" b="1" dirty="0">
                <a:latin typeface="Gill Sans MT" panose="020B0502020104020203" pitchFamily="34" charset="0"/>
              </a:rPr>
              <a:t>15, 2013:  20 </a:t>
            </a:r>
            <a:r>
              <a:rPr lang="en-US" sz="2800" b="1" u="sng" dirty="0">
                <a:latin typeface="Gill Sans MT" panose="020B0502020104020203" pitchFamily="34" charset="0"/>
              </a:rPr>
              <a:t>calendar days</a:t>
            </a:r>
            <a:endParaRPr lang="en-US" sz="2800" u="sng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(Four </a:t>
            </a:r>
            <a:r>
              <a:rPr lang="en-US" sz="2400" dirty="0">
                <a:latin typeface="Gill Sans MT" panose="020B0502020104020203" pitchFamily="34" charset="0"/>
              </a:rPr>
              <a:t>evaluators </a:t>
            </a:r>
            <a:r>
              <a:rPr lang="en-US" sz="2400" dirty="0" smtClean="0">
                <a:latin typeface="Gill Sans MT" panose="020B0502020104020203" pitchFamily="34" charset="0"/>
              </a:rPr>
              <a:t>issued </a:t>
            </a:r>
            <a:r>
              <a:rPr lang="en-US" sz="2400" dirty="0">
                <a:latin typeface="Gill Sans MT" panose="020B0502020104020203" pitchFamily="34" charset="0"/>
              </a:rPr>
              <a:t>about 19,144 licenses </a:t>
            </a:r>
            <a:r>
              <a:rPr lang="en-US" sz="2400" dirty="0" smtClean="0">
                <a:latin typeface="Gill Sans MT" panose="020B0502020104020203" pitchFamily="34" charset="0"/>
              </a:rPr>
              <a:t>annually)</a:t>
            </a: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8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Gill Sans MT" panose="020B0502020104020203" pitchFamily="34" charset="0"/>
              </a:rPr>
              <a:t>Licensure application “turn-around” time </a:t>
            </a:r>
            <a:r>
              <a:rPr lang="en-US" sz="2800" b="1" dirty="0" smtClean="0">
                <a:latin typeface="Gill Sans MT" panose="020B0502020104020203" pitchFamily="34" charset="0"/>
              </a:rPr>
              <a:t>February </a:t>
            </a:r>
            <a:r>
              <a:rPr lang="en-US" sz="2800" b="1" dirty="0">
                <a:latin typeface="Gill Sans MT" panose="020B0502020104020203" pitchFamily="34" charset="0"/>
              </a:rPr>
              <a:t>15, 2015:  20 </a:t>
            </a:r>
            <a:r>
              <a:rPr lang="en-US" sz="2800" b="1" i="1" u="sng" dirty="0">
                <a:latin typeface="Gill Sans MT" panose="020B0502020104020203" pitchFamily="34" charset="0"/>
              </a:rPr>
              <a:t>weeks</a:t>
            </a:r>
            <a:endParaRPr lang="en-US" sz="28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(Four evaluators issued about 17,611 licenses annually)</a:t>
            </a:r>
            <a:r>
              <a:rPr lang="en-US" sz="2400" b="1" dirty="0">
                <a:latin typeface="Gill Sans MT" panose="020B0502020104020203" pitchFamily="34" charset="0"/>
              </a:rPr>
              <a:t>	</a:t>
            </a:r>
            <a:endParaRPr lang="en-US" sz="2400" dirty="0">
              <a:latin typeface="Gill Sans MT" panose="020B0502020104020203" pitchFamily="34" charset="0"/>
            </a:endParaRPr>
          </a:p>
          <a:p>
            <a:pPr>
              <a:buNone/>
            </a:pPr>
            <a:endParaRPr lang="en-US" sz="26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57200"/>
            <a:ext cx="57150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900" b="1" kern="0" dirty="0">
                <a:solidFill>
                  <a:srgbClr val="330066"/>
                </a:solidFill>
                <a:latin typeface="Arial"/>
                <a:ea typeface="+mj-ea"/>
                <a:cs typeface="+mj-cs"/>
              </a:rPr>
              <a:t>Licensure Backlog</a:t>
            </a:r>
            <a:endParaRPr lang="en-US" sz="3200" b="1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Data Classification Level: 1 -- Published; DO: Chamberlain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Licensure Backlog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7543800" cy="441166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337303"/>
              </p:ext>
            </p:extLst>
          </p:nvPr>
        </p:nvGraphicFramePr>
        <p:xfrm>
          <a:off x="457200" y="1719263"/>
          <a:ext cx="7543800" cy="430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5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381000" y="259140"/>
            <a:ext cx="571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Completed Licensure Applications Processed </a:t>
            </a:r>
          </a:p>
          <a:p>
            <a:pPr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in 20 </a:t>
            </a:r>
            <a:r>
              <a:rPr lang="en-US" sz="2800" b="1" dirty="0">
                <a:solidFill>
                  <a:schemeClr val="tx2"/>
                </a:solidFill>
                <a:latin typeface="Gill Sans MT" panose="020B0502020104020203" pitchFamily="34" charset="0"/>
              </a:rPr>
              <a:t>days (KPM #2</a:t>
            </a:r>
            <a:r>
              <a:rPr lang="en-US" sz="28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302955"/>
            <a:ext cx="7010400" cy="36406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14600"/>
            <a:ext cx="7772400" cy="3616325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Factors </a:t>
            </a:r>
            <a:r>
              <a:rPr lang="en-US" sz="2600" b="1" dirty="0">
                <a:solidFill>
                  <a:srgbClr val="000066"/>
                </a:solidFill>
                <a:latin typeface="Gill Sans MT" panose="020B0502020104020203" pitchFamily="34" charset="0"/>
              </a:rPr>
              <a:t>Affecting </a:t>
            </a:r>
            <a:r>
              <a:rPr lang="en-US" sz="26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Performance:</a:t>
            </a:r>
            <a:endParaRPr lang="en-US" sz="2600" b="1" dirty="0" smtClean="0">
              <a:solidFill>
                <a:srgbClr val="000066"/>
              </a:solidFill>
              <a:latin typeface="Gill Sans MT" panose="020B0502020104020203" pitchFamily="34" charset="0"/>
            </a:endParaRPr>
          </a:p>
          <a:p>
            <a:pPr>
              <a:spcBef>
                <a:spcPts val="1200"/>
              </a:spcBef>
              <a:buClr>
                <a:schemeClr val="accent6"/>
              </a:buClr>
            </a:pPr>
            <a:r>
              <a:rPr lang="en-US" sz="2600" dirty="0" smtClean="0">
                <a:latin typeface="Gill Sans MT" panose="020B0502020104020203" pitchFamily="34" charset="0"/>
              </a:rPr>
              <a:t>Too thinly staffed (leave/vacation/layoffs);</a:t>
            </a:r>
          </a:p>
          <a:p>
            <a:pPr>
              <a:spcBef>
                <a:spcPts val="1200"/>
              </a:spcBef>
              <a:buClr>
                <a:schemeClr val="accent6"/>
              </a:buClr>
            </a:pPr>
            <a:r>
              <a:rPr lang="en-US" sz="2600" dirty="0" smtClean="0">
                <a:latin typeface="Gill Sans MT" panose="020B0502020104020203" pitchFamily="34" charset="0"/>
              </a:rPr>
              <a:t>Staffing </a:t>
            </a:r>
            <a:r>
              <a:rPr lang="en-US" sz="2600" dirty="0" smtClean="0">
                <a:latin typeface="Gill Sans MT" panose="020B0502020104020203" pitchFamily="34" charset="0"/>
              </a:rPr>
              <a:t>changes </a:t>
            </a:r>
            <a:r>
              <a:rPr lang="en-US" sz="2600" dirty="0" smtClean="0">
                <a:latin typeface="Gill Sans MT" panose="020B0502020104020203" pitchFamily="34" charset="0"/>
              </a:rPr>
              <a:t>(lost direct supervision);</a:t>
            </a:r>
          </a:p>
          <a:p>
            <a:pPr>
              <a:spcBef>
                <a:spcPts val="1200"/>
              </a:spcBef>
              <a:buClr>
                <a:schemeClr val="accent6"/>
              </a:buClr>
            </a:pPr>
            <a:r>
              <a:rPr lang="en-US" sz="2600" dirty="0" smtClean="0">
                <a:latin typeface="Gill Sans MT" panose="020B0502020104020203" pitchFamily="34" charset="0"/>
              </a:rPr>
              <a:t>Staff pulled off to perform duties of other positions cut last biennium (mail, scan documents, data entry, phone backup, </a:t>
            </a:r>
            <a:r>
              <a:rPr lang="en-US" sz="2600" dirty="0" smtClean="0">
                <a:latin typeface="Gill Sans MT" panose="020B0502020104020203" pitchFamily="34" charset="0"/>
              </a:rPr>
              <a:t>etc.).</a:t>
            </a:r>
            <a:endParaRPr lang="en-US" sz="2600" dirty="0" smtClean="0">
              <a:latin typeface="Gill Sans MT" panose="020B0502020104020203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600" b="1" dirty="0">
                <a:solidFill>
                  <a:srgbClr val="FF0000"/>
                </a:solidFill>
                <a:latin typeface="Gill Sans MT" panose="020B0502020104020203" pitchFamily="34" charset="0"/>
              </a:rPr>
              <a:t>No </a:t>
            </a:r>
            <a:r>
              <a:rPr lang="en-US" sz="2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changes requested for KPM #2</a:t>
            </a:r>
            <a:endParaRPr lang="en-US" sz="28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>
              <a:buNone/>
            </a:pPr>
            <a:endParaRPr lang="en-US" sz="2600" b="1" dirty="0">
              <a:latin typeface="Gill Sans MT" panose="020B0502020104020203" pitchFamily="34" charset="0"/>
            </a:endParaRPr>
          </a:p>
        </p:txBody>
      </p:sp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57200"/>
            <a:ext cx="57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b="1" dirty="0">
                <a:solidFill>
                  <a:schemeClr val="tx2"/>
                </a:solidFill>
                <a:latin typeface="Gill Sans MT" panose="020B0502020104020203" pitchFamily="34" charset="0"/>
              </a:rPr>
              <a:t>Completed Licensure Applications Processed </a:t>
            </a:r>
          </a:p>
          <a:p>
            <a:pPr>
              <a:buFont typeface="Wingdings" pitchFamily="2" charset="2"/>
              <a:buNone/>
            </a:pPr>
            <a:r>
              <a:rPr lang="en-US" sz="3200" b="1" dirty="0">
                <a:solidFill>
                  <a:schemeClr val="tx2"/>
                </a:solidFill>
                <a:latin typeface="Gill Sans MT" panose="020B0502020104020203" pitchFamily="34" charset="0"/>
              </a:rPr>
              <a:t>in 20 days (KPM #2)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481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3600" i="1" dirty="0" smtClean="0">
                <a:latin typeface="Gill Sans MT" panose="020B0502020104020203" pitchFamily="34" charset="0"/>
              </a:rPr>
              <a:t>1. Establish </a:t>
            </a:r>
            <a:r>
              <a:rPr lang="en-US" sz="3600" i="1" dirty="0">
                <a:latin typeface="Gill Sans MT" panose="020B0502020104020203" pitchFamily="34" charset="0"/>
              </a:rPr>
              <a:t>high standards for educator preparation </a:t>
            </a:r>
            <a:r>
              <a:rPr lang="en-US" sz="3600" i="1" dirty="0" smtClean="0">
                <a:latin typeface="Gill Sans MT" panose="020B0502020104020203" pitchFamily="34" charset="0"/>
              </a:rPr>
              <a:t>excellence;</a:t>
            </a:r>
            <a:endParaRPr lang="en-US" sz="3600" i="1" dirty="0">
              <a:latin typeface="Gill Sans MT" panose="020B0502020104020203" pitchFamily="34" charset="0"/>
            </a:endParaRPr>
          </a:p>
          <a:p>
            <a:pPr marL="3719513" indent="0">
              <a:buNone/>
            </a:pPr>
            <a:r>
              <a:rPr lang="en-US" sz="3600" i="1" dirty="0" smtClean="0">
                <a:latin typeface="Gill Sans MT" panose="020B0502020104020203" pitchFamily="34" charset="0"/>
              </a:rPr>
              <a:t> 2. Provide </a:t>
            </a:r>
            <a:r>
              <a:rPr lang="en-US" sz="3600" i="1" dirty="0">
                <a:latin typeface="Gill Sans MT" panose="020B0502020104020203" pitchFamily="34" charset="0"/>
              </a:rPr>
              <a:t>leadership for professional licensure </a:t>
            </a:r>
            <a:r>
              <a:rPr lang="en-US" sz="3600" i="1" dirty="0" smtClean="0">
                <a:latin typeface="Gill Sans MT" panose="020B0502020104020203" pitchFamily="34" charset="0"/>
              </a:rPr>
              <a:t>standards;</a:t>
            </a:r>
          </a:p>
          <a:p>
            <a:pPr marL="3719513" indent="0">
              <a:buNone/>
            </a:pPr>
            <a:r>
              <a:rPr lang="en-US" sz="3600" i="1" dirty="0" smtClean="0">
                <a:latin typeface="Gill Sans MT" panose="020B0502020104020203" pitchFamily="34" charset="0"/>
              </a:rPr>
              <a:t> 3. Provide </a:t>
            </a:r>
            <a:r>
              <a:rPr lang="en-US" sz="3600" i="1" dirty="0">
                <a:latin typeface="Gill Sans MT" panose="020B0502020104020203" pitchFamily="34" charset="0"/>
              </a:rPr>
              <a:t>timely high quality </a:t>
            </a:r>
            <a:r>
              <a:rPr lang="en-US" sz="3600" i="1" dirty="0" smtClean="0">
                <a:latin typeface="Gill Sans MT" panose="020B0502020104020203" pitchFamily="34" charset="0"/>
              </a:rPr>
              <a:t>services; </a:t>
            </a:r>
            <a:endParaRPr lang="en-US" sz="3600" i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3600" dirty="0" smtClean="0"/>
          </a:p>
        </p:txBody>
      </p:sp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533400"/>
            <a:ext cx="586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0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Agency Goals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90245"/>
            <a:ext cx="3733800" cy="270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05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705844"/>
            <a:ext cx="59436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Investigation</a:t>
            </a:r>
            <a:r>
              <a:rPr lang="en-US" sz="32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Cases</a:t>
            </a:r>
            <a:r>
              <a:rPr lang="en-US" sz="32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Backlog</a:t>
            </a:r>
            <a:endParaRPr lang="en-US" sz="3200" b="1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048388"/>
              </p:ext>
            </p:extLst>
          </p:nvPr>
        </p:nvGraphicFramePr>
        <p:xfrm>
          <a:off x="609601" y="2286000"/>
          <a:ext cx="7238999" cy="3606732"/>
        </p:xfrm>
        <a:graphic>
          <a:graphicData uri="http://schemas.openxmlformats.org/drawingml/2006/table">
            <a:tbl>
              <a:tblPr firstRow="1" firstCol="1" bandRow="1"/>
              <a:tblGrid>
                <a:gridCol w="1401097"/>
                <a:gridCol w="1477205"/>
                <a:gridCol w="1402827"/>
                <a:gridCol w="1478935"/>
                <a:gridCol w="1478935"/>
              </a:tblGrid>
              <a:tr h="10719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Calendar Year</a:t>
                      </a:r>
                      <a:endParaRPr lang="en-US" sz="1600" i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Investigations Completed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Complaints Received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Investigators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Difference Between Investigations and Complaints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6035" algn="l"/>
                        </a:tabLst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en-US" sz="2000" i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41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sz="2000" i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2000" i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41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sz="2000" i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2000" i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41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2000" i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2000" i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339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2238"/>
            <a:ext cx="5715000" cy="1706562"/>
          </a:xfrm>
        </p:spPr>
        <p:txBody>
          <a:bodyPr/>
          <a:lstStyle/>
          <a:p>
            <a:r>
              <a:rPr lang="en-US" sz="3200" dirty="0" smtClean="0">
                <a:latin typeface="Gill Sans MT" panose="020B0502020104020203" pitchFamily="34" charset="0"/>
              </a:rPr>
              <a:t>Investigation Backlog: Investigated Cases Resolved in 180 days</a:t>
            </a:r>
            <a:r>
              <a:rPr lang="en-US" sz="3200" dirty="0">
                <a:latin typeface="Gill Sans MT" panose="020B0502020104020203" pitchFamily="34" charset="0"/>
              </a:rPr>
              <a:t> </a:t>
            </a:r>
            <a:r>
              <a:rPr lang="en-US" sz="3200" dirty="0" smtClean="0">
                <a:latin typeface="Gill Sans MT" panose="020B0502020104020203" pitchFamily="34" charset="0"/>
              </a:rPr>
              <a:t>(KPM #3)</a:t>
            </a:r>
            <a:endParaRPr lang="en-US" sz="3200" dirty="0"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286000"/>
            <a:ext cx="7162800" cy="365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14600"/>
            <a:ext cx="7772400" cy="36163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Factors </a:t>
            </a:r>
            <a:r>
              <a:rPr lang="en-US" sz="2600" b="1" dirty="0">
                <a:solidFill>
                  <a:srgbClr val="000066"/>
                </a:solidFill>
                <a:latin typeface="Gill Sans MT" panose="020B0502020104020203" pitchFamily="34" charset="0"/>
              </a:rPr>
              <a:t>Affecting </a:t>
            </a:r>
            <a:r>
              <a:rPr lang="en-US" sz="26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Performance: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sz="2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(</a:t>
            </a:r>
            <a:r>
              <a:rPr lang="en-US" sz="2600" i="1" dirty="0" smtClean="0">
                <a:latin typeface="Gill Sans MT" panose="020B0502020104020203" pitchFamily="34" charset="0"/>
              </a:rPr>
              <a:t>Data prior to 2011 is not reliable)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</a:pPr>
            <a:r>
              <a:rPr lang="en-US" sz="2600" dirty="0" smtClean="0">
                <a:latin typeface="Gill Sans MT" panose="020B0502020104020203" pitchFamily="34" charset="0"/>
              </a:rPr>
              <a:t>Increase </a:t>
            </a:r>
            <a:r>
              <a:rPr lang="en-US" sz="2600" dirty="0">
                <a:latin typeface="Gill Sans MT" panose="020B0502020104020203" pitchFamily="34" charset="0"/>
              </a:rPr>
              <a:t>in reported </a:t>
            </a:r>
            <a:r>
              <a:rPr lang="en-US" sz="2600" dirty="0" smtClean="0">
                <a:latin typeface="Gill Sans MT" panose="020B0502020104020203" pitchFamily="34" charset="0"/>
              </a:rPr>
              <a:t>cases;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</a:pPr>
            <a:r>
              <a:rPr lang="en-US" sz="2600" dirty="0" smtClean="0">
                <a:latin typeface="Gill Sans MT" panose="020B0502020104020203" pitchFamily="34" charset="0"/>
              </a:rPr>
              <a:t>Loss of investigator for nearly one year.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</a:pP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Requested changes to KPM #3:</a:t>
            </a:r>
            <a:endParaRPr lang="en-US" sz="2600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Clr>
                <a:schemeClr val="accent6"/>
              </a:buClr>
              <a:buNone/>
            </a:pPr>
            <a:r>
              <a:rPr lang="en-US" sz="2600" b="1" dirty="0" smtClean="0">
                <a:latin typeface="Gill Sans MT" panose="020B0502020104020203" pitchFamily="34" charset="0"/>
              </a:rPr>
              <a:t>Change to: </a:t>
            </a:r>
            <a:r>
              <a:rPr lang="en-US" sz="2600" dirty="0" smtClean="0">
                <a:latin typeface="Gill Sans MT" panose="020B0502020104020203" pitchFamily="34" charset="0"/>
              </a:rPr>
              <a:t>Investigation </a:t>
            </a:r>
            <a:r>
              <a:rPr lang="en-US" sz="2600" dirty="0" smtClean="0">
                <a:latin typeface="Gill Sans MT" panose="020B0502020104020203" pitchFamily="34" charset="0"/>
              </a:rPr>
              <a:t>Speed</a:t>
            </a:r>
            <a:r>
              <a:rPr lang="en-US" sz="2600" dirty="0" smtClean="0">
                <a:latin typeface="Gill Sans MT" panose="020B0502020104020203" pitchFamily="34" charset="0"/>
              </a:rPr>
              <a:t>: Percent of complaints investigated within 270 days (9 months).</a:t>
            </a:r>
            <a:endParaRPr lang="en-US" sz="2600" b="1" dirty="0" smtClean="0">
              <a:latin typeface="Gill Sans MT" panose="020B0502020104020203" pitchFamily="34" charset="0"/>
            </a:endParaRPr>
          </a:p>
        </p:txBody>
      </p:sp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705844"/>
            <a:ext cx="59436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kern="0" dirty="0">
                <a:solidFill>
                  <a:srgbClr val="330066"/>
                </a:solidFill>
                <a:latin typeface="Gill Sans MT" panose="020B0502020104020203" pitchFamily="34" charset="0"/>
                <a:ea typeface="+mj-ea"/>
                <a:cs typeface="+mj-cs"/>
              </a:rPr>
              <a:t>Investigation Backlog: Investigated Cases Resolved in 180 days (KPM #3)</a:t>
            </a:r>
            <a:endParaRPr lang="en-US" sz="32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5867400" cy="1295400"/>
          </a:xfrm>
        </p:spPr>
        <p:txBody>
          <a:bodyPr/>
          <a:lstStyle/>
          <a:p>
            <a:r>
              <a:rPr lang="en-US" sz="2600" dirty="0" smtClean="0">
                <a:latin typeface="Gill Sans MT" panose="020B0502020104020203" pitchFamily="34" charset="0"/>
              </a:rPr>
              <a:t>Customer Service: Percent of Customers Rating Agency Service as “Good” or “Excellent” (KPM #4)</a:t>
            </a:r>
            <a:endParaRPr lang="en-US" sz="2600" b="0" dirty="0"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53309" name="Chart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792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33400"/>
            <a:ext cx="6324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Customers Rating their Overall Satisfaction with the Agency’s Customer Service as “Good” or “Excellent” (KPM #4)</a:t>
            </a:r>
            <a:endParaRPr lang="en-US" sz="2600" b="1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434599"/>
            <a:ext cx="69342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6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Factors Affecting Performance</a:t>
            </a:r>
          </a:p>
          <a:p>
            <a:pPr>
              <a:spcBef>
                <a:spcPts val="1200"/>
              </a:spcBef>
              <a:buClr>
                <a:schemeClr val="accent6"/>
              </a:buClr>
              <a:buSzPct val="120000"/>
              <a:buFont typeface="Arial" pitchFamily="34" charset="0"/>
              <a:buChar char="•"/>
            </a:pPr>
            <a:r>
              <a:rPr lang="en-US" sz="2600" dirty="0" smtClean="0">
                <a:latin typeface="Gill Sans MT" panose="020B0502020104020203" pitchFamily="34" charset="0"/>
              </a:rPr>
              <a:t>  Slow licensure processing times;</a:t>
            </a:r>
          </a:p>
          <a:p>
            <a:pPr>
              <a:spcBef>
                <a:spcPts val="1200"/>
              </a:spcBef>
              <a:buClr>
                <a:schemeClr val="accent6"/>
              </a:buClr>
              <a:buSzPct val="120000"/>
              <a:buFont typeface="Arial" pitchFamily="34" charset="0"/>
              <a:buChar char="•"/>
            </a:pPr>
            <a:r>
              <a:rPr lang="en-US" sz="2600" dirty="0" smtClean="0">
                <a:latin typeface="Gill Sans MT" panose="020B0502020104020203" pitchFamily="34" charset="0"/>
              </a:rPr>
              <a:t>  Desire to reach “live body” on phone;</a:t>
            </a:r>
          </a:p>
          <a:p>
            <a:pPr>
              <a:spcBef>
                <a:spcPts val="1200"/>
              </a:spcBef>
              <a:buClr>
                <a:schemeClr val="accent6"/>
              </a:buClr>
              <a:buSzPct val="120000"/>
              <a:buFont typeface="Arial" pitchFamily="34" charset="0"/>
              <a:buChar char="•"/>
            </a:pPr>
            <a:r>
              <a:rPr lang="en-US" sz="2600" dirty="0" smtClean="0">
                <a:latin typeface="Gill Sans MT" panose="020B0502020104020203" pitchFamily="34" charset="0"/>
              </a:rPr>
              <a:t>  Slow response times to phone/email;</a:t>
            </a:r>
          </a:p>
          <a:p>
            <a:pPr>
              <a:spcBef>
                <a:spcPts val="1200"/>
              </a:spcBef>
              <a:buClr>
                <a:schemeClr val="accent6"/>
              </a:buClr>
              <a:buSzPct val="120000"/>
              <a:buFont typeface="Arial" pitchFamily="34" charset="0"/>
              <a:buChar char="•"/>
            </a:pPr>
            <a:r>
              <a:rPr lang="en-US" sz="2600" dirty="0" smtClean="0">
                <a:latin typeface="Gill Sans MT" panose="020B0502020104020203" pitchFamily="34" charset="0"/>
              </a:rPr>
              <a:t>  Staff turnover/lost time.</a:t>
            </a:r>
          </a:p>
          <a:p>
            <a:pPr>
              <a:spcBef>
                <a:spcPts val="1200"/>
              </a:spcBef>
            </a:pPr>
            <a:r>
              <a:rPr lang="en-US" sz="2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No changes requested for KPM #4</a:t>
            </a:r>
            <a:endParaRPr lang="en-US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Time for Change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4962525" cy="2815431"/>
          </a:xfrm>
        </p:spPr>
      </p:pic>
      <p:sp>
        <p:nvSpPr>
          <p:cNvPr id="6" name="TextBox 5"/>
          <p:cNvSpPr txBox="1"/>
          <p:nvPr/>
        </p:nvSpPr>
        <p:spPr>
          <a:xfrm>
            <a:off x="5867400" y="22860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Gill Sans MT" panose="020B0502020104020203" pitchFamily="34" charset="0"/>
                <a:cs typeface="Arial" panose="020B0604020202020204" pitchFamily="34" charset="0"/>
              </a:rPr>
              <a:t>Streamline</a:t>
            </a:r>
          </a:p>
          <a:p>
            <a:r>
              <a:rPr lang="en-US" sz="4000" b="1" dirty="0" smtClean="0">
                <a:latin typeface="Gill Sans MT" panose="020B0502020104020203" pitchFamily="34" charset="0"/>
                <a:cs typeface="Arial" panose="020B0604020202020204" pitchFamily="34" charset="0"/>
              </a:rPr>
              <a:t>Strengthen </a:t>
            </a:r>
          </a:p>
          <a:p>
            <a:r>
              <a:rPr lang="en-US" sz="4000" b="1" dirty="0" smtClean="0">
                <a:latin typeface="Gill Sans MT" panose="020B0502020104020203" pitchFamily="34" charset="0"/>
                <a:cs typeface="Arial" panose="020B0604020202020204" pitchFamily="34" charset="0"/>
              </a:rPr>
              <a:t>Modernize</a:t>
            </a:r>
            <a:endParaRPr lang="en-US" sz="4000" b="1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3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Commission Initiatives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r>
              <a:rPr lang="en-US" sz="2200" dirty="0" smtClean="0">
                <a:latin typeface="Gill Sans MT" panose="020B0502020104020203" pitchFamily="34" charset="0"/>
              </a:rPr>
              <a:t>During the 2013-15 biennium, the Commission began a strategic effort to streamline, strengthen and modernize the agency.  The main components of this effort are:</a:t>
            </a:r>
          </a:p>
          <a:p>
            <a:pPr lvl="1"/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Modernizing by agency </a:t>
            </a:r>
            <a:r>
              <a:rPr lang="en-US" sz="2200" b="1" dirty="0">
                <a:solidFill>
                  <a:srgbClr val="000066"/>
                </a:solidFill>
                <a:latin typeface="Gill Sans MT" panose="020B0502020104020203" pitchFamily="34" charset="0"/>
              </a:rPr>
              <a:t>n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ame </a:t>
            </a:r>
            <a:r>
              <a:rPr lang="en-US" sz="2200" b="1" dirty="0">
                <a:solidFill>
                  <a:srgbClr val="000066"/>
                </a:solidFill>
                <a:latin typeface="Gill Sans MT" panose="020B0502020104020203" pitchFamily="34" charset="0"/>
              </a:rPr>
              <a:t>c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hange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:  </a:t>
            </a:r>
            <a:r>
              <a:rPr lang="en-US" sz="2200" b="1" u="sng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Professional Educator Standards Board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;</a:t>
            </a:r>
          </a:p>
          <a:p>
            <a:pPr lvl="1"/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Hiring 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one </a:t>
            </a:r>
            <a:r>
              <a:rPr lang="en-US" sz="2200" b="1" dirty="0">
                <a:solidFill>
                  <a:srgbClr val="000066"/>
                </a:solidFill>
                <a:latin typeface="Gill Sans MT" panose="020B0502020104020203" pitchFamily="34" charset="0"/>
              </a:rPr>
              <a:t>d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irector 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for both </a:t>
            </a:r>
            <a:r>
              <a:rPr lang="en-US" sz="2200" b="1" dirty="0">
                <a:solidFill>
                  <a:srgbClr val="000066"/>
                </a:solidFill>
                <a:latin typeface="Gill Sans MT" panose="020B0502020104020203" pitchFamily="34" charset="0"/>
              </a:rPr>
              <a:t>l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icensure </a:t>
            </a:r>
            <a:r>
              <a:rPr lang="en-US" sz="2200" b="1" dirty="0">
                <a:solidFill>
                  <a:srgbClr val="000066"/>
                </a:solidFill>
                <a:latin typeface="Gill Sans MT" panose="020B0502020104020203" pitchFamily="34" charset="0"/>
              </a:rPr>
              <a:t>and 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professional </a:t>
            </a:r>
            <a:r>
              <a:rPr lang="en-US" sz="2200" b="1" dirty="0">
                <a:solidFill>
                  <a:srgbClr val="000066"/>
                </a:solidFill>
                <a:latin typeface="Gill Sans MT" panose="020B0502020104020203" pitchFamily="34" charset="0"/>
              </a:rPr>
              <a:t>p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ractices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;</a:t>
            </a:r>
          </a:p>
          <a:p>
            <a:pPr lvl="1"/>
            <a:r>
              <a:rPr lang="en-US" sz="2200" b="1" dirty="0">
                <a:solidFill>
                  <a:srgbClr val="000066"/>
                </a:solidFill>
                <a:latin typeface="Gill Sans MT" panose="020B0502020104020203" pitchFamily="34" charset="0"/>
              </a:rPr>
              <a:t>Developing an </a:t>
            </a:r>
            <a:r>
              <a:rPr lang="en-US" sz="2200" b="1" dirty="0">
                <a:solidFill>
                  <a:srgbClr val="000066"/>
                </a:solidFill>
                <a:latin typeface="Gill Sans MT" panose="020B0502020104020203" pitchFamily="34" charset="0"/>
              </a:rPr>
              <a:t>o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nline </a:t>
            </a:r>
            <a:r>
              <a:rPr lang="en-US" sz="2200" b="1" dirty="0">
                <a:solidFill>
                  <a:srgbClr val="000066"/>
                </a:solidFill>
                <a:latin typeface="Gill Sans MT" panose="020B0502020104020203" pitchFamily="34" charset="0"/>
              </a:rPr>
              <a:t>l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icensing </a:t>
            </a:r>
            <a:r>
              <a:rPr lang="en-US" sz="2200" b="1" dirty="0">
                <a:solidFill>
                  <a:srgbClr val="000066"/>
                </a:solidFill>
                <a:latin typeface="Gill Sans MT" panose="020B0502020104020203" pitchFamily="34" charset="0"/>
              </a:rPr>
              <a:t>a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pplication </a:t>
            </a:r>
            <a:r>
              <a:rPr lang="en-US" sz="2200" b="1" dirty="0">
                <a:solidFill>
                  <a:srgbClr val="000066"/>
                </a:solidFill>
                <a:latin typeface="Gill Sans MT" panose="020B0502020104020203" pitchFamily="34" charset="0"/>
              </a:rPr>
              <a:t>s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ystem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;</a:t>
            </a:r>
          </a:p>
          <a:p>
            <a:pPr lvl="1"/>
            <a:r>
              <a:rPr lang="en-US" sz="2200" b="1" dirty="0">
                <a:solidFill>
                  <a:srgbClr val="000066"/>
                </a:solidFill>
                <a:latin typeface="Gill Sans MT" panose="020B0502020104020203" pitchFamily="34" charset="0"/>
              </a:rPr>
              <a:t>Licensure 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redesign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;</a:t>
            </a:r>
          </a:p>
          <a:p>
            <a:pPr lvl="1"/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Strengthening 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educator </a:t>
            </a:r>
            <a:r>
              <a:rPr lang="en-US" sz="2200" b="1" dirty="0">
                <a:solidFill>
                  <a:srgbClr val="000066"/>
                </a:solidFill>
                <a:latin typeface="Gill Sans MT" panose="020B0502020104020203" pitchFamily="34" charset="0"/>
              </a:rPr>
              <a:t>p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reparation </a:t>
            </a:r>
            <a:r>
              <a:rPr lang="en-US" sz="2200" b="1" dirty="0">
                <a:solidFill>
                  <a:srgbClr val="000066"/>
                </a:solidFill>
                <a:latin typeface="Gill Sans MT" panose="020B0502020104020203" pitchFamily="34" charset="0"/>
              </a:rPr>
              <a:t>p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rograms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;</a:t>
            </a:r>
          </a:p>
          <a:p>
            <a:pPr lvl="1"/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Streamlining 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professional </a:t>
            </a:r>
            <a:r>
              <a:rPr lang="en-US" sz="2200" b="1" dirty="0">
                <a:solidFill>
                  <a:srgbClr val="000066"/>
                </a:solidFill>
                <a:latin typeface="Gill Sans MT" panose="020B0502020104020203" pitchFamily="34" charset="0"/>
              </a:rPr>
              <a:t>p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ractices </a:t>
            </a:r>
            <a:r>
              <a:rPr lang="en-US" sz="2200" b="1" dirty="0">
                <a:solidFill>
                  <a:srgbClr val="000066"/>
                </a:solidFill>
                <a:latin typeface="Gill Sans MT" panose="020B0502020104020203" pitchFamily="34" charset="0"/>
              </a:rPr>
              <a:t>a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rea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;</a:t>
            </a:r>
          </a:p>
          <a:p>
            <a:pPr lvl="1"/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Improving 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communications 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and 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field </a:t>
            </a:r>
            <a:r>
              <a:rPr lang="en-US" sz="2200" b="1" dirty="0">
                <a:solidFill>
                  <a:srgbClr val="000066"/>
                </a:solidFill>
                <a:latin typeface="Gill Sans MT" panose="020B0502020104020203" pitchFamily="34" charset="0"/>
              </a:rPr>
              <a:t>a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ssistance</a:t>
            </a:r>
            <a:r>
              <a:rPr lang="en-US" sz="2200" b="1" dirty="0" smtClean="0">
                <a:solidFill>
                  <a:srgbClr val="000066"/>
                </a:solidFill>
                <a:latin typeface="Gill Sans MT" panose="020B0502020104020203" pitchFamily="34" charset="0"/>
              </a:rPr>
              <a:t>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5" name="Picture 4" descr="TSPC logo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2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6172200" cy="1295400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Online Application System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>
                <a:latin typeface="Gill Sans MT" panose="020B0502020104020203" pitchFamily="34" charset="0"/>
              </a:rPr>
              <a:t>Currently educators must pay for licenses through the mail by </a:t>
            </a:r>
            <a:r>
              <a:rPr lang="en-US" sz="2600" dirty="0" smtClean="0">
                <a:latin typeface="Gill Sans MT" panose="020B0502020104020203" pitchFamily="34" charset="0"/>
              </a:rPr>
              <a:t>check</a:t>
            </a:r>
            <a:r>
              <a:rPr lang="en-US" sz="2600" dirty="0">
                <a:latin typeface="Gill Sans MT" panose="020B0502020104020203" pitchFamily="34" charset="0"/>
              </a:rPr>
              <a:t>;</a:t>
            </a:r>
            <a:r>
              <a:rPr lang="en-US" sz="2600" dirty="0" smtClean="0">
                <a:latin typeface="Gill Sans MT" panose="020B0502020104020203" pitchFamily="34" charset="0"/>
              </a:rPr>
              <a:t> </a:t>
            </a:r>
            <a:endParaRPr lang="en-US" sz="2600" dirty="0" smtClean="0">
              <a:latin typeface="Gill Sans MT" panose="020B0502020104020203" pitchFamily="34" charset="0"/>
            </a:endParaRPr>
          </a:p>
          <a:p>
            <a:r>
              <a:rPr lang="en-US" sz="2600" dirty="0" smtClean="0">
                <a:latin typeface="Gill Sans MT" panose="020B0502020104020203" pitchFamily="34" charset="0"/>
              </a:rPr>
              <a:t>Cumbersome process – opening mail, staff handling </a:t>
            </a:r>
            <a:r>
              <a:rPr lang="en-US" sz="2600" dirty="0" smtClean="0">
                <a:latin typeface="Gill Sans MT" panose="020B0502020104020203" pitchFamily="34" charset="0"/>
              </a:rPr>
              <a:t>nearly $5 </a:t>
            </a:r>
            <a:r>
              <a:rPr lang="en-US" sz="2600" dirty="0" smtClean="0">
                <a:latin typeface="Gill Sans MT" panose="020B0502020104020203" pitchFamily="34" charset="0"/>
              </a:rPr>
              <a:t>million in fees per biennium by hand.</a:t>
            </a:r>
          </a:p>
          <a:p>
            <a:r>
              <a:rPr lang="en-US" sz="2600" dirty="0" smtClean="0">
                <a:latin typeface="Gill Sans MT" panose="020B0502020104020203" pitchFamily="34" charset="0"/>
              </a:rPr>
              <a:t>New </a:t>
            </a:r>
            <a:r>
              <a:rPr lang="en-US" sz="2600" dirty="0" smtClean="0">
                <a:latin typeface="Gill Sans MT" panose="020B0502020104020203" pitchFamily="34" charset="0"/>
              </a:rPr>
              <a:t>online application system</a:t>
            </a:r>
            <a:r>
              <a:rPr lang="en-US" sz="2600" dirty="0" smtClean="0">
                <a:latin typeface="Gill Sans MT" panose="020B0502020104020203" pitchFamily="34" charset="0"/>
              </a:rPr>
              <a:t>: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Apply for license online;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Pay for license online;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Check status of license application online;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Eliminates need for manual processing.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5" name="Picture 4" descr="TSPC logo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0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5943600" cy="1295400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Online Application System 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757737"/>
          </a:xfrm>
        </p:spPr>
        <p:txBody>
          <a:bodyPr/>
          <a:lstStyle/>
          <a:p>
            <a:r>
              <a:rPr lang="en-US" sz="2400" dirty="0" smtClean="0">
                <a:latin typeface="Gill Sans MT" panose="020B0502020104020203" pitchFamily="34" charset="0"/>
              </a:rPr>
              <a:t>Developed through NIC Systems under the umbrella of the DAS contract;</a:t>
            </a:r>
          </a:p>
          <a:p>
            <a:r>
              <a:rPr lang="en-US" sz="2400" dirty="0" smtClean="0">
                <a:latin typeface="Gill Sans MT" panose="020B0502020104020203" pitchFamily="34" charset="0"/>
              </a:rPr>
              <a:t>NIC has developed a similar system for the </a:t>
            </a:r>
            <a:r>
              <a:rPr lang="en-US" sz="2400" dirty="0" smtClean="0">
                <a:latin typeface="Gill Sans MT" panose="020B0502020104020203" pitchFamily="34" charset="0"/>
              </a:rPr>
              <a:t>Hawaii professional educator standards board;</a:t>
            </a:r>
            <a:endParaRPr lang="en-US" sz="2400" dirty="0" smtClean="0">
              <a:latin typeface="Gill Sans MT" panose="020B0502020104020203" pitchFamily="34" charset="0"/>
            </a:endParaRPr>
          </a:p>
          <a:p>
            <a:r>
              <a:rPr lang="en-US" sz="2400" u="sng" dirty="0" smtClean="0">
                <a:latin typeface="Gill Sans MT" panose="020B0502020104020203" pitchFamily="34" charset="0"/>
              </a:rPr>
              <a:t>Cost of system will be paid </a:t>
            </a:r>
            <a:r>
              <a:rPr lang="en-US" sz="2400" u="sng" dirty="0">
                <a:latin typeface="Gill Sans MT" panose="020B0502020104020203" pitchFamily="34" charset="0"/>
              </a:rPr>
              <a:t>for by $10 technology fee on licensure </a:t>
            </a:r>
            <a:r>
              <a:rPr lang="en-US" sz="2400" u="sng" dirty="0" smtClean="0">
                <a:latin typeface="Gill Sans MT" panose="020B0502020104020203" pitchFamily="34" charset="0"/>
              </a:rPr>
              <a:t>application</a:t>
            </a:r>
            <a:r>
              <a:rPr lang="en-US" sz="2400" dirty="0" smtClean="0">
                <a:latin typeface="Gill Sans MT" panose="020B0502020104020203" pitchFamily="34" charset="0"/>
              </a:rPr>
              <a:t>;</a:t>
            </a:r>
          </a:p>
          <a:p>
            <a:r>
              <a:rPr lang="en-US" sz="2400" dirty="0" smtClean="0">
                <a:latin typeface="Gill Sans MT" panose="020B0502020104020203" pitchFamily="34" charset="0"/>
              </a:rPr>
              <a:t>Plan to have first phase operating in fall 2015. </a:t>
            </a:r>
          </a:p>
          <a:p>
            <a:r>
              <a:rPr lang="en-US" sz="2400" dirty="0" smtClean="0">
                <a:latin typeface="Gill Sans MT" panose="020B0502020104020203" pitchFamily="34" charset="0"/>
              </a:rPr>
              <a:t>Initiatives for 2015-17:</a:t>
            </a:r>
          </a:p>
          <a:p>
            <a:pPr lvl="1"/>
            <a:r>
              <a:rPr lang="en-US" sz="2400" dirty="0" smtClean="0">
                <a:latin typeface="Gill Sans MT" panose="020B0502020104020203" pitchFamily="34" charset="0"/>
              </a:rPr>
              <a:t>Fully implement online system by January 1, 2016;</a:t>
            </a:r>
          </a:p>
          <a:p>
            <a:pPr lvl="1"/>
            <a:r>
              <a:rPr lang="en-US" sz="2400" dirty="0" smtClean="0">
                <a:latin typeface="Gill Sans MT" panose="020B0502020104020203" pitchFamily="34" charset="0"/>
              </a:rPr>
              <a:t>Eliminate </a:t>
            </a:r>
            <a:r>
              <a:rPr lang="en-US" sz="2400" dirty="0" smtClean="0">
                <a:latin typeface="Gill Sans MT" panose="020B0502020104020203" pitchFamily="34" charset="0"/>
              </a:rPr>
              <a:t>licensure </a:t>
            </a:r>
            <a:r>
              <a:rPr lang="en-US" sz="2400" dirty="0">
                <a:latin typeface="Gill Sans MT" panose="020B0502020104020203" pitchFamily="34" charset="0"/>
              </a:rPr>
              <a:t>b</a:t>
            </a:r>
            <a:r>
              <a:rPr lang="en-US" sz="2400" dirty="0" smtClean="0">
                <a:latin typeface="Gill Sans MT" panose="020B0502020104020203" pitchFamily="34" charset="0"/>
              </a:rPr>
              <a:t>acklog</a:t>
            </a:r>
            <a:r>
              <a:rPr lang="en-US" sz="2400" dirty="0" smtClean="0">
                <a:latin typeface="Gill Sans MT" panose="020B0502020104020203" pitchFamily="34" charset="0"/>
              </a:rPr>
              <a:t>;</a:t>
            </a:r>
          </a:p>
          <a:p>
            <a:pPr lvl="1"/>
            <a:r>
              <a:rPr lang="en-US" sz="2400" dirty="0" smtClean="0">
                <a:latin typeface="Gill Sans MT" panose="020B0502020104020203" pitchFamily="34" charset="0"/>
              </a:rPr>
              <a:t>Eliminate </a:t>
            </a:r>
            <a:r>
              <a:rPr lang="en-US" sz="2400" dirty="0" smtClean="0">
                <a:latin typeface="Gill Sans MT" panose="020B0502020104020203" pitchFamily="34" charset="0"/>
              </a:rPr>
              <a:t>email </a:t>
            </a:r>
            <a:r>
              <a:rPr lang="en-US" sz="2400" dirty="0">
                <a:latin typeface="Gill Sans MT" panose="020B0502020104020203" pitchFamily="34" charset="0"/>
              </a:rPr>
              <a:t>b</a:t>
            </a:r>
            <a:r>
              <a:rPr lang="en-US" sz="2400" dirty="0" smtClean="0">
                <a:latin typeface="Gill Sans MT" panose="020B0502020104020203" pitchFamily="34" charset="0"/>
              </a:rPr>
              <a:t>acklog</a:t>
            </a:r>
            <a:r>
              <a:rPr lang="en-US" sz="2400" dirty="0" smtClean="0">
                <a:latin typeface="Gill Sans MT" panose="020B0502020104020203" pitchFamily="34" charset="0"/>
              </a:rPr>
              <a:t>. </a:t>
            </a:r>
            <a:endParaRPr lang="en-US" sz="2400" dirty="0">
              <a:latin typeface="Gill Sans MT" panose="020B05020201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5" name="Picture 4" descr="TSPC logo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9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5181600" cy="1295400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Licensure Redesign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Current </a:t>
            </a:r>
            <a:r>
              <a:rPr lang="en-US" sz="28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Licensure </a:t>
            </a:r>
            <a:r>
              <a:rPr lang="en-US" sz="28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Design:</a:t>
            </a:r>
          </a:p>
          <a:p>
            <a:pPr marL="0" indent="0">
              <a:buNone/>
            </a:pPr>
            <a:endParaRPr lang="en-US" sz="1600" b="1" dirty="0" smtClean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Gill Sans MT" panose="020B0502020104020203" pitchFamily="34" charset="0"/>
              </a:rPr>
              <a:t>Two </a:t>
            </a:r>
            <a:r>
              <a:rPr lang="en-US" sz="2600" dirty="0">
                <a:latin typeface="Gill Sans MT" panose="020B0502020104020203" pitchFamily="34" charset="0"/>
              </a:rPr>
              <a:t>D</a:t>
            </a:r>
            <a:r>
              <a:rPr lang="en-US" sz="2600" dirty="0" smtClean="0">
                <a:latin typeface="Gill Sans MT" panose="020B0502020104020203" pitchFamily="34" charset="0"/>
              </a:rPr>
              <a:t>istinct </a:t>
            </a:r>
            <a:r>
              <a:rPr lang="en-US" sz="2600" dirty="0" smtClean="0">
                <a:latin typeface="Gill Sans MT" panose="020B0502020104020203" pitchFamily="34" charset="0"/>
              </a:rPr>
              <a:t>Designs:  </a:t>
            </a:r>
            <a:endParaRPr lang="en-US" sz="2600" dirty="0" smtClean="0">
              <a:latin typeface="Gill Sans MT" panose="020B0502020104020203" pitchFamily="34" charset="0"/>
            </a:endParaRPr>
          </a:p>
          <a:p>
            <a:r>
              <a:rPr lang="en-US" sz="2600" dirty="0">
                <a:latin typeface="Gill Sans MT" panose="020B0502020104020203" pitchFamily="34" charset="0"/>
              </a:rPr>
              <a:t>L</a:t>
            </a:r>
            <a:r>
              <a:rPr lang="en-US" sz="2600" dirty="0" smtClean="0">
                <a:latin typeface="Gill Sans MT" panose="020B0502020104020203" pitchFamily="34" charset="0"/>
              </a:rPr>
              <a:t>icenses </a:t>
            </a:r>
            <a:r>
              <a:rPr lang="en-US" sz="2600" dirty="0">
                <a:latin typeface="Gill Sans MT" panose="020B0502020104020203" pitchFamily="34" charset="0"/>
              </a:rPr>
              <a:t>issued from </a:t>
            </a:r>
            <a:r>
              <a:rPr lang="en-US" sz="2600" dirty="0" smtClean="0">
                <a:latin typeface="Gill Sans MT" panose="020B0502020104020203" pitchFamily="34" charset="0"/>
              </a:rPr>
              <a:t>1965-1999:</a:t>
            </a:r>
            <a:endParaRPr lang="en-US" sz="2600" dirty="0" smtClean="0">
              <a:latin typeface="Gill Sans MT" panose="020B0502020104020203" pitchFamily="34" charset="0"/>
            </a:endParaRP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Basic; </a:t>
            </a:r>
            <a:r>
              <a:rPr lang="en-US" dirty="0" smtClean="0">
                <a:latin typeface="Gill Sans MT" panose="020B0502020104020203" pitchFamily="34" charset="0"/>
              </a:rPr>
              <a:t>Standard.</a:t>
            </a:r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sz="2600" dirty="0" smtClean="0">
                <a:latin typeface="Gill Sans MT" panose="020B0502020104020203" pitchFamily="34" charset="0"/>
              </a:rPr>
              <a:t>Licenses issued from 1999 </a:t>
            </a:r>
            <a:r>
              <a:rPr lang="en-US" sz="2600" dirty="0">
                <a:latin typeface="Gill Sans MT" panose="020B0502020104020203" pitchFamily="34" charset="0"/>
              </a:rPr>
              <a:t>to </a:t>
            </a:r>
            <a:r>
              <a:rPr lang="en-US" sz="2600" dirty="0" smtClean="0">
                <a:latin typeface="Gill Sans MT" panose="020B0502020104020203" pitchFamily="34" charset="0"/>
              </a:rPr>
              <a:t>present:</a:t>
            </a:r>
            <a:endParaRPr lang="en-US" sz="2600" dirty="0" smtClean="0">
              <a:latin typeface="Gill Sans MT" panose="020B0502020104020203" pitchFamily="34" charset="0"/>
            </a:endParaRP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Initial; </a:t>
            </a:r>
            <a:r>
              <a:rPr lang="en-US" dirty="0" smtClean="0">
                <a:latin typeface="Gill Sans MT" panose="020B0502020104020203" pitchFamily="34" charset="0"/>
              </a:rPr>
              <a:t>Continuing.</a:t>
            </a:r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sz="2600" dirty="0" smtClean="0">
                <a:latin typeface="Gill Sans MT" panose="020B0502020104020203" pitchFamily="34" charset="0"/>
              </a:rPr>
              <a:t>Licensure Redesign Committee has been meeting for </a:t>
            </a:r>
            <a:r>
              <a:rPr lang="en-US" sz="2600" dirty="0" smtClean="0">
                <a:latin typeface="Gill Sans MT" panose="020B0502020104020203" pitchFamily="34" charset="0"/>
              </a:rPr>
              <a:t>over two </a:t>
            </a:r>
            <a:r>
              <a:rPr lang="en-US" sz="2600" dirty="0" smtClean="0">
                <a:latin typeface="Gill Sans MT" panose="020B0502020104020203" pitchFamily="34" charset="0"/>
              </a:rPr>
              <a:t>years to develop new </a:t>
            </a:r>
            <a:r>
              <a:rPr lang="en-US" sz="2600" dirty="0" smtClean="0">
                <a:latin typeface="Gill Sans MT" panose="020B0502020104020203" pitchFamily="34" charset="0"/>
              </a:rPr>
              <a:t>tiered licensure structure</a:t>
            </a:r>
            <a:r>
              <a:rPr lang="en-US" sz="2600" dirty="0" smtClean="0">
                <a:latin typeface="Gill Sans MT" panose="020B0502020104020203" pitchFamily="34" charset="0"/>
              </a:rPr>
              <a:t>. </a:t>
            </a:r>
            <a:endParaRPr lang="en-US" sz="2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5" name="Picture 4" descr="TSPC logo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8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772400" cy="3886200"/>
          </a:xfrm>
        </p:spPr>
        <p:txBody>
          <a:bodyPr/>
          <a:lstStyle/>
          <a:p>
            <a:pPr marL="4746625" indent="0">
              <a:buNone/>
            </a:pPr>
            <a:r>
              <a:rPr lang="en-US" sz="3600" i="1" dirty="0">
                <a:latin typeface="Gill Sans MT" panose="020B0502020104020203" pitchFamily="34" charset="0"/>
              </a:rPr>
              <a:t>4. Maintain and develop clear and concise administrative </a:t>
            </a:r>
            <a:r>
              <a:rPr lang="en-US" sz="3600" i="1" dirty="0" smtClean="0">
                <a:latin typeface="Gill Sans MT" panose="020B0502020104020203" pitchFamily="34" charset="0"/>
              </a:rPr>
              <a:t>rules;</a:t>
            </a:r>
          </a:p>
          <a:p>
            <a:pPr marL="61913" indent="0">
              <a:buNone/>
            </a:pPr>
            <a:r>
              <a:rPr lang="en-US" sz="3600" i="1" dirty="0">
                <a:latin typeface="Gill Sans MT" panose="020B0502020104020203" pitchFamily="34" charset="0"/>
              </a:rPr>
              <a:t>5. Establish high standards for educator professional </a:t>
            </a:r>
            <a:r>
              <a:rPr lang="en-US" sz="3600" i="1" dirty="0" smtClean="0">
                <a:latin typeface="Gill Sans MT" panose="020B0502020104020203" pitchFamily="34" charset="0"/>
              </a:rPr>
              <a:t>conduct</a:t>
            </a:r>
            <a:r>
              <a:rPr lang="en-US" sz="3600" dirty="0" smtClean="0">
                <a:latin typeface="Gill Sans MT" panose="020B0502020104020203" pitchFamily="34" charset="0"/>
              </a:rPr>
              <a:t>. </a:t>
            </a:r>
          </a:p>
        </p:txBody>
      </p:sp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533400"/>
            <a:ext cx="586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0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TSPC Goals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56776"/>
            <a:ext cx="4648200" cy="327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Licensure Redesign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27188"/>
            <a:ext cx="8229600" cy="484981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Gill Sans MT" panose="020B0502020104020203" pitchFamily="34" charset="0"/>
              </a:rPr>
              <a:t>Proposed Licensure Redesign</a:t>
            </a:r>
            <a:r>
              <a:rPr lang="en-US" sz="24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: HB 2411</a:t>
            </a:r>
            <a:endParaRPr lang="en-US" sz="24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r>
              <a:rPr lang="en-US" sz="2150" dirty="0" smtClean="0">
                <a:latin typeface="Gill Sans MT" panose="020B0502020104020203" pitchFamily="34" charset="0"/>
              </a:rPr>
              <a:t>All licenses in one system;</a:t>
            </a:r>
          </a:p>
          <a:p>
            <a:r>
              <a:rPr lang="en-US" sz="2150" dirty="0" smtClean="0">
                <a:latin typeface="Gill Sans MT" panose="020B0502020104020203" pitchFamily="34" charset="0"/>
              </a:rPr>
              <a:t>Teaching Licenses:</a:t>
            </a:r>
          </a:p>
          <a:p>
            <a:pPr lvl="1"/>
            <a:r>
              <a:rPr lang="en-US" sz="2150" dirty="0" smtClean="0">
                <a:latin typeface="Gill Sans MT" panose="020B0502020104020203" pitchFamily="34" charset="0"/>
              </a:rPr>
              <a:t>Preliminary; </a:t>
            </a:r>
          </a:p>
          <a:p>
            <a:pPr lvl="1"/>
            <a:r>
              <a:rPr lang="en-US" sz="2150" dirty="0" smtClean="0">
                <a:latin typeface="Gill Sans MT" panose="020B0502020104020203" pitchFamily="34" charset="0"/>
              </a:rPr>
              <a:t>Professional (Created by 2013 Legislature);</a:t>
            </a:r>
          </a:p>
          <a:p>
            <a:pPr lvl="1"/>
            <a:r>
              <a:rPr lang="en-US" sz="2150" dirty="0" smtClean="0">
                <a:latin typeface="Gill Sans MT" panose="020B0502020104020203" pitchFamily="34" charset="0"/>
              </a:rPr>
              <a:t>Distinguished (Created by 2013 Legislature); and</a:t>
            </a:r>
          </a:p>
          <a:p>
            <a:pPr lvl="1"/>
            <a:r>
              <a:rPr lang="en-US" sz="2150" dirty="0" smtClean="0">
                <a:latin typeface="Gill Sans MT" panose="020B0502020104020203" pitchFamily="34" charset="0"/>
              </a:rPr>
              <a:t>Legacy.</a:t>
            </a:r>
          </a:p>
          <a:p>
            <a:r>
              <a:rPr lang="en-US" sz="2150" u="sng" dirty="0" smtClean="0">
                <a:latin typeface="Gill Sans MT" panose="020B0502020104020203" pitchFamily="34" charset="0"/>
              </a:rPr>
              <a:t>Initiatives for 2015-17</a:t>
            </a:r>
            <a:r>
              <a:rPr lang="en-US" sz="2150" dirty="0" smtClean="0">
                <a:latin typeface="Gill Sans MT" panose="020B0502020104020203" pitchFamily="34" charset="0"/>
              </a:rPr>
              <a:t>:</a:t>
            </a:r>
          </a:p>
          <a:p>
            <a:pPr lvl="1"/>
            <a:r>
              <a:rPr lang="en-US" sz="2150" dirty="0" smtClean="0">
                <a:latin typeface="Gill Sans MT" panose="020B0502020104020203" pitchFamily="34" charset="0"/>
              </a:rPr>
              <a:t>Redesign administrator license system;</a:t>
            </a:r>
          </a:p>
          <a:p>
            <a:pPr lvl="1"/>
            <a:r>
              <a:rPr lang="en-US" sz="2150" dirty="0" smtClean="0">
                <a:latin typeface="Gill Sans MT" panose="020B0502020104020203" pitchFamily="34" charset="0"/>
              </a:rPr>
              <a:t>Redesign personnel license system;</a:t>
            </a:r>
          </a:p>
          <a:p>
            <a:pPr lvl="1"/>
            <a:r>
              <a:rPr lang="en-US" sz="2150" dirty="0" smtClean="0">
                <a:latin typeface="Gill Sans MT" panose="020B0502020104020203" pitchFamily="34" charset="0"/>
              </a:rPr>
              <a:t>Redesign CTE licenses. The focus on CTE license redesign will be to help expand supply of CTE teachers. </a:t>
            </a:r>
            <a:endParaRPr lang="en-US" sz="2150" dirty="0">
              <a:latin typeface="Gill Sans MT" panose="020B05020201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5" name="Picture 4" descr="TSPC logo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2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52400"/>
            <a:ext cx="60960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900" b="1" dirty="0" smtClean="0">
                <a:solidFill>
                  <a:srgbClr val="00006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Strengthening Oregon Teacher Preparation Programs</a:t>
            </a:r>
            <a:endParaRPr lang="en-US" sz="3900" dirty="0" smtClean="0">
              <a:solidFill>
                <a:srgbClr val="000066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rgbClr val="00B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8077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Increased </a:t>
            </a:r>
            <a:r>
              <a:rPr lang="en-US" sz="24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rigor of approval standards; </a:t>
            </a:r>
            <a:endParaRPr lang="en-US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403225" indent="-40322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Increased rigor of program reviews by state site teams;</a:t>
            </a:r>
          </a:p>
          <a:p>
            <a:pPr marL="403225" indent="-40322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Adopted edTPA (performance assessment) for new teacher candidates;</a:t>
            </a:r>
          </a:p>
          <a:p>
            <a:pPr marL="403225" indent="-40322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Initiatives for 2015-17:</a:t>
            </a:r>
          </a:p>
          <a:p>
            <a:pPr marL="1257300" lvl="2" indent="-342900" defTabSz="5143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Increase training of program review teams;</a:t>
            </a:r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Federal Higher Education Act (Title II) </a:t>
            </a:r>
            <a:r>
              <a:rPr lang="en-US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requirements;</a:t>
            </a:r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Implementation 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of </a:t>
            </a:r>
            <a:r>
              <a:rPr lang="en-US" sz="2000" dirty="0" err="1" smtClean="0">
                <a:latin typeface="Gill Sans MT" panose="020B0502020104020203" pitchFamily="34" charset="0"/>
                <a:cs typeface="Arial" panose="020B0604020202020204" pitchFamily="34" charset="0"/>
              </a:rPr>
              <a:t>edTPA</a:t>
            </a:r>
            <a:r>
              <a:rPr lang="en-US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Review and improve standards for administrator programs;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Improving preparation in educator ethics;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Improving </a:t>
            </a:r>
            <a:r>
              <a:rPr lang="en-US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training </a:t>
            </a:r>
            <a:r>
              <a:rPr lang="en-US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for </a:t>
            </a:r>
            <a:r>
              <a:rPr lang="en-US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supervisors </a:t>
            </a:r>
            <a:r>
              <a:rPr lang="en-US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student </a:t>
            </a:r>
            <a:r>
              <a:rPr lang="en-US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t</a:t>
            </a:r>
            <a:r>
              <a:rPr lang="en-US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eachers (stronger clinical practice). </a:t>
            </a:r>
            <a:endParaRPr lang="en-US" sz="2000" dirty="0" smtClean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038"/>
            <a:ext cx="6096000" cy="1646238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Streamlining Professional Practices Area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073525"/>
          </a:xfrm>
        </p:spPr>
        <p:txBody>
          <a:bodyPr/>
          <a:lstStyle/>
          <a:p>
            <a:r>
              <a:rPr lang="en-US" sz="2400" dirty="0" smtClean="0">
                <a:latin typeface="Gill Sans MT" panose="020B0502020104020203" pitchFamily="34" charset="0"/>
              </a:rPr>
              <a:t>Created a streamlined early </a:t>
            </a:r>
            <a:r>
              <a:rPr lang="en-US" sz="2400" dirty="0">
                <a:latin typeface="Gill Sans MT" panose="020B0502020104020203" pitchFamily="34" charset="0"/>
              </a:rPr>
              <a:t>review and disposition </a:t>
            </a:r>
            <a:r>
              <a:rPr lang="en-US" sz="2400" dirty="0" smtClean="0">
                <a:latin typeface="Gill Sans MT" panose="020B0502020104020203" pitchFamily="34" charset="0"/>
              </a:rPr>
              <a:t>system for new cases;</a:t>
            </a:r>
          </a:p>
          <a:p>
            <a:r>
              <a:rPr lang="en-US" sz="2400" dirty="0" smtClean="0">
                <a:latin typeface="Gill Sans MT" panose="020B0502020104020203" pitchFamily="34" charset="0"/>
              </a:rPr>
              <a:t>Created </a:t>
            </a:r>
            <a:r>
              <a:rPr lang="en-US" sz="2400" dirty="0" smtClean="0">
                <a:latin typeface="Gill Sans MT" panose="020B0502020104020203" pitchFamily="34" charset="0"/>
              </a:rPr>
              <a:t>plan for digitizing </a:t>
            </a:r>
            <a:r>
              <a:rPr lang="en-US" sz="2400" dirty="0" smtClean="0">
                <a:latin typeface="Gill Sans MT" panose="020B0502020104020203" pitchFamily="34" charset="0"/>
              </a:rPr>
              <a:t>cases; </a:t>
            </a:r>
            <a:endParaRPr lang="en-US" sz="2400" dirty="0" smtClean="0">
              <a:latin typeface="Gill Sans MT" panose="020B0502020104020203" pitchFamily="34" charset="0"/>
            </a:endParaRPr>
          </a:p>
          <a:p>
            <a:r>
              <a:rPr lang="en-US" sz="2400" dirty="0" smtClean="0">
                <a:latin typeface="Gill Sans MT" panose="020B0502020104020203" pitchFamily="34" charset="0"/>
              </a:rPr>
              <a:t>Initiatives </a:t>
            </a:r>
            <a:r>
              <a:rPr lang="en-US" sz="2400" dirty="0" smtClean="0">
                <a:latin typeface="Gill Sans MT" panose="020B0502020104020203" pitchFamily="34" charset="0"/>
              </a:rPr>
              <a:t>for </a:t>
            </a:r>
            <a:r>
              <a:rPr lang="en-US" sz="2400" dirty="0" smtClean="0">
                <a:latin typeface="Gill Sans MT" panose="020B0502020104020203" pitchFamily="34" charset="0"/>
              </a:rPr>
              <a:t>2015-17:</a:t>
            </a:r>
            <a:endParaRPr lang="en-US" sz="2400" dirty="0" smtClean="0">
              <a:latin typeface="Gill Sans MT" panose="020B0502020104020203" pitchFamily="34" charset="0"/>
            </a:endParaRPr>
          </a:p>
          <a:p>
            <a:pPr lvl="1"/>
            <a:r>
              <a:rPr lang="en-US" sz="2200" dirty="0" smtClean="0">
                <a:latin typeface="Gill Sans MT" panose="020B0502020104020203" pitchFamily="34" charset="0"/>
              </a:rPr>
              <a:t>Eliminate backlog of cases;</a:t>
            </a:r>
          </a:p>
          <a:p>
            <a:pPr lvl="1"/>
            <a:r>
              <a:rPr lang="en-US" sz="2200" dirty="0" smtClean="0">
                <a:latin typeface="Gill Sans MT" panose="020B0502020104020203" pitchFamily="34" charset="0"/>
              </a:rPr>
              <a:t>Complete all new investigations within </a:t>
            </a:r>
            <a:r>
              <a:rPr lang="en-US" sz="2200" dirty="0" smtClean="0">
                <a:latin typeface="Gill Sans MT" panose="020B0502020104020203" pitchFamily="34" charset="0"/>
              </a:rPr>
              <a:t>12</a:t>
            </a:r>
            <a:r>
              <a:rPr lang="en-US" sz="2200" dirty="0" smtClean="0">
                <a:latin typeface="Gill Sans MT" panose="020B0502020104020203" pitchFamily="34" charset="0"/>
              </a:rPr>
              <a:t> </a:t>
            </a:r>
            <a:r>
              <a:rPr lang="en-US" sz="2200" dirty="0" smtClean="0">
                <a:latin typeface="Gill Sans MT" panose="020B0502020104020203" pitchFamily="34" charset="0"/>
              </a:rPr>
              <a:t>months;</a:t>
            </a:r>
          </a:p>
          <a:p>
            <a:pPr lvl="1"/>
            <a:r>
              <a:rPr lang="en-US" sz="2200" dirty="0" smtClean="0">
                <a:latin typeface="Gill Sans MT" panose="020B0502020104020203" pitchFamily="34" charset="0"/>
              </a:rPr>
              <a:t>Create system for ethics training for current workforce;</a:t>
            </a:r>
          </a:p>
          <a:p>
            <a:pPr lvl="1"/>
            <a:r>
              <a:rPr lang="en-US" sz="2200" dirty="0" smtClean="0">
                <a:latin typeface="Gill Sans MT" panose="020B0502020104020203" pitchFamily="34" charset="0"/>
              </a:rPr>
              <a:t>Start </a:t>
            </a:r>
            <a:r>
              <a:rPr lang="en-US" sz="2200" dirty="0" smtClean="0">
                <a:latin typeface="Gill Sans MT" panose="020B0502020104020203" pitchFamily="34" charset="0"/>
              </a:rPr>
              <a:t>digitizing </a:t>
            </a:r>
            <a:r>
              <a:rPr lang="en-US" sz="2200" dirty="0">
                <a:latin typeface="Gill Sans MT" panose="020B0502020104020203" pitchFamily="34" charset="0"/>
              </a:rPr>
              <a:t>c</a:t>
            </a:r>
            <a:r>
              <a:rPr lang="en-US" sz="2200" dirty="0" smtClean="0">
                <a:latin typeface="Gill Sans MT" panose="020B0502020104020203" pitchFamily="34" charset="0"/>
              </a:rPr>
              <a:t>ases </a:t>
            </a:r>
            <a:r>
              <a:rPr lang="en-US" sz="2200" dirty="0" smtClean="0">
                <a:latin typeface="Gill Sans MT" panose="020B0502020104020203" pitchFamily="34" charset="0"/>
              </a:rPr>
              <a:t>– eliminate need for off-site storage;</a:t>
            </a:r>
          </a:p>
          <a:p>
            <a:pPr lvl="1"/>
            <a:r>
              <a:rPr lang="en-US" sz="2200" dirty="0" smtClean="0">
                <a:latin typeface="Gill Sans MT" panose="020B0502020104020203" pitchFamily="34" charset="0"/>
              </a:rPr>
              <a:t>Research case management software. </a:t>
            </a:r>
          </a:p>
          <a:p>
            <a:pPr marL="344487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6" name="Picture 5" descr="TSPC logo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8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8323"/>
            <a:ext cx="5410200" cy="1295400"/>
          </a:xfrm>
        </p:spPr>
        <p:txBody>
          <a:bodyPr/>
          <a:lstStyle/>
          <a:p>
            <a:r>
              <a:rPr lang="en-US" sz="3600" dirty="0" smtClean="0">
                <a:latin typeface="Gill Sans MT" panose="020B0502020104020203" pitchFamily="34" charset="0"/>
              </a:rPr>
              <a:t>Improving Communications and Field Services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73524"/>
          </a:xfrm>
        </p:spPr>
        <p:txBody>
          <a:bodyPr/>
          <a:lstStyle/>
          <a:p>
            <a:r>
              <a:rPr lang="en-US" sz="2500" dirty="0" smtClean="0">
                <a:latin typeface="Gill Sans MT" panose="020B0502020104020203" pitchFamily="34" charset="0"/>
              </a:rPr>
              <a:t>Communications and field services have not been able to be adequately addressed because of the agency’s current budget environment. </a:t>
            </a:r>
          </a:p>
          <a:p>
            <a:r>
              <a:rPr lang="en-US" sz="2500" dirty="0" smtClean="0">
                <a:latin typeface="Gill Sans MT" panose="020B0502020104020203" pitchFamily="34" charset="0"/>
              </a:rPr>
              <a:t>Initiatives </a:t>
            </a:r>
            <a:r>
              <a:rPr lang="en-US" sz="2500" dirty="0" smtClean="0">
                <a:latin typeface="Gill Sans MT" panose="020B0502020104020203" pitchFamily="34" charset="0"/>
              </a:rPr>
              <a:t>for 2015-17 biennium:</a:t>
            </a:r>
          </a:p>
          <a:p>
            <a:pPr lvl="1"/>
            <a:r>
              <a:rPr lang="en-US" sz="2200" dirty="0" smtClean="0">
                <a:latin typeface="Gill Sans MT" panose="020B0502020104020203" pitchFamily="34" charset="0"/>
              </a:rPr>
              <a:t>Restart </a:t>
            </a:r>
            <a:r>
              <a:rPr lang="en-US" sz="2200" dirty="0" smtClean="0">
                <a:latin typeface="Gill Sans MT" panose="020B0502020104020203" pitchFamily="34" charset="0"/>
              </a:rPr>
              <a:t>newsletter</a:t>
            </a:r>
            <a:r>
              <a:rPr lang="en-US" sz="2200" dirty="0" smtClean="0">
                <a:latin typeface="Gill Sans MT" panose="020B0502020104020203" pitchFamily="34" charset="0"/>
              </a:rPr>
              <a:t>;</a:t>
            </a:r>
          </a:p>
          <a:p>
            <a:pPr lvl="1"/>
            <a:r>
              <a:rPr lang="en-US" sz="2200" dirty="0" smtClean="0">
                <a:latin typeface="Gill Sans MT" panose="020B0502020104020203" pitchFamily="34" charset="0"/>
              </a:rPr>
              <a:t>Provide technical assistance to districts</a:t>
            </a:r>
            <a:r>
              <a:rPr lang="en-US" sz="2200" dirty="0" smtClean="0">
                <a:latin typeface="Gill Sans MT" panose="020B0502020104020203" pitchFamily="34" charset="0"/>
              </a:rPr>
              <a:t>;</a:t>
            </a:r>
          </a:p>
          <a:p>
            <a:pPr lvl="1"/>
            <a:r>
              <a:rPr lang="en-US" sz="2200" dirty="0" smtClean="0">
                <a:latin typeface="Gill Sans MT" panose="020B0502020104020203" pitchFamily="34" charset="0"/>
              </a:rPr>
              <a:t>Provide technical assistance to preparation programs;</a:t>
            </a:r>
            <a:endParaRPr lang="en-US" sz="2200" dirty="0" smtClean="0">
              <a:latin typeface="Gill Sans MT" panose="020B0502020104020203" pitchFamily="34" charset="0"/>
            </a:endParaRPr>
          </a:p>
          <a:p>
            <a:pPr lvl="1"/>
            <a:r>
              <a:rPr lang="en-US" sz="2200" dirty="0">
                <a:latin typeface="Gill Sans MT" panose="020B0502020104020203" pitchFamily="34" charset="0"/>
                <a:cs typeface="Arial" panose="020B0604020202020204" pitchFamily="34" charset="0"/>
              </a:rPr>
              <a:t>Provide data to preparation programs to allow for the long-term tracking of their </a:t>
            </a:r>
            <a:r>
              <a:rPr lang="en-US" sz="22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candidates.</a:t>
            </a:r>
            <a:endParaRPr lang="en-US" sz="22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5" name="Picture 4" descr="TSPC logo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2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828800"/>
            <a:ext cx="6400800" cy="2438400"/>
          </a:xfrm>
        </p:spPr>
        <p:txBody>
          <a:bodyPr/>
          <a:lstStyle/>
          <a:p>
            <a:pPr marL="0" indent="0" algn="ctr">
              <a:buNone/>
            </a:pPr>
            <a:endParaRPr lang="en-US" sz="6600" dirty="0" smtClean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en-US" sz="6600" dirty="0" smtClean="0">
                <a:latin typeface="Gill Sans MT" panose="020B0502020104020203" pitchFamily="34" charset="0"/>
              </a:rPr>
              <a:t>Legislative Role</a:t>
            </a:r>
            <a:endParaRPr lang="en-US" sz="6600" dirty="0"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514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070265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sz="2800" b="1" dirty="0" smtClean="0">
                <a:latin typeface="Gill Sans MT" panose="020B0502020104020203" pitchFamily="34" charset="0"/>
              </a:rPr>
              <a:t>HB 2411:</a:t>
            </a:r>
          </a:p>
          <a:p>
            <a:pPr marL="685800" indent="-3365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Gill Sans MT" panose="020B0502020104020203" pitchFamily="34" charset="0"/>
              </a:rPr>
              <a:t>New </a:t>
            </a:r>
            <a:r>
              <a:rPr lang="en-US" sz="2800" dirty="0" smtClean="0">
                <a:latin typeface="Gill Sans MT" panose="020B0502020104020203" pitchFamily="34" charset="0"/>
              </a:rPr>
              <a:t>licensure </a:t>
            </a:r>
            <a:r>
              <a:rPr lang="en-US" sz="2800" dirty="0" smtClean="0">
                <a:latin typeface="Gill Sans MT" panose="020B0502020104020203" pitchFamily="34" charset="0"/>
              </a:rPr>
              <a:t>design</a:t>
            </a:r>
            <a:r>
              <a:rPr lang="en-US" sz="2800" dirty="0" smtClean="0">
                <a:latin typeface="Gill Sans MT" panose="020B0502020104020203" pitchFamily="34" charset="0"/>
              </a:rPr>
              <a:t>;</a:t>
            </a:r>
            <a:endParaRPr lang="en-US" sz="2800" dirty="0" smtClean="0">
              <a:latin typeface="Gill Sans MT" panose="020B0502020104020203" pitchFamily="34" charset="0"/>
            </a:endParaRPr>
          </a:p>
          <a:p>
            <a:pPr marL="685800" indent="-3365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Gill Sans MT" panose="020B0502020104020203" pitchFamily="34" charset="0"/>
              </a:rPr>
              <a:t>Name </a:t>
            </a:r>
            <a:r>
              <a:rPr lang="en-US" sz="2800" dirty="0" smtClean="0">
                <a:latin typeface="Gill Sans MT" panose="020B0502020104020203" pitchFamily="34" charset="0"/>
              </a:rPr>
              <a:t>change </a:t>
            </a:r>
            <a:r>
              <a:rPr lang="en-US" sz="2800" dirty="0" smtClean="0">
                <a:latin typeface="Gill Sans MT" panose="020B0502020104020203" pitchFamily="34" charset="0"/>
              </a:rPr>
              <a:t>(Professional Educator Standards Board);</a:t>
            </a:r>
          </a:p>
          <a:p>
            <a:pPr marL="685800" indent="-33655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Gill Sans MT" panose="020B0502020104020203" pitchFamily="34" charset="0"/>
              </a:rPr>
              <a:t>Increase </a:t>
            </a:r>
            <a:r>
              <a:rPr lang="en-US" sz="2800" dirty="0" smtClean="0">
                <a:latin typeface="Gill Sans MT" panose="020B0502020104020203" pitchFamily="34" charset="0"/>
              </a:rPr>
              <a:t>current </a:t>
            </a:r>
            <a:r>
              <a:rPr lang="en-US" sz="2800" dirty="0">
                <a:latin typeface="Gill Sans MT" panose="020B0502020104020203" pitchFamily="34" charset="0"/>
              </a:rPr>
              <a:t>f</a:t>
            </a:r>
            <a:r>
              <a:rPr lang="en-US" sz="2800" dirty="0" smtClean="0">
                <a:latin typeface="Gill Sans MT" panose="020B0502020104020203" pitchFamily="34" charset="0"/>
              </a:rPr>
              <a:t>ee </a:t>
            </a:r>
            <a:r>
              <a:rPr lang="en-US" sz="2800" dirty="0">
                <a:latin typeface="Gill Sans MT" panose="020B0502020104020203" pitchFamily="34" charset="0"/>
              </a:rPr>
              <a:t>c</a:t>
            </a:r>
            <a:r>
              <a:rPr lang="en-US" sz="2800" dirty="0" smtClean="0">
                <a:latin typeface="Gill Sans MT" panose="020B0502020104020203" pitchFamily="34" charset="0"/>
              </a:rPr>
              <a:t>aps</a:t>
            </a:r>
            <a:r>
              <a:rPr lang="en-US" sz="2800" dirty="0" smtClean="0">
                <a:latin typeface="Gill Sans MT" panose="020B0502020104020203" pitchFamily="34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en-US" sz="2800" b="1" dirty="0" smtClean="0">
                <a:latin typeface="Gill Sans MT" panose="020B0502020104020203" pitchFamily="34" charset="0"/>
              </a:rPr>
              <a:t>HB 2412:</a:t>
            </a:r>
          </a:p>
          <a:p>
            <a:pPr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Gill Sans MT" panose="020B0502020104020203" pitchFamily="34" charset="0"/>
              </a:rPr>
              <a:t>Housekeeping and minor policy changes.</a:t>
            </a:r>
            <a:endParaRPr lang="en-US" sz="2800" dirty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Clr>
                <a:schemeClr val="accent2"/>
              </a:buClr>
              <a:buNone/>
            </a:pPr>
            <a:endParaRPr lang="en-US" sz="2800" dirty="0" smtClean="0"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Clr>
                <a:schemeClr val="accent2"/>
              </a:buClr>
              <a:buNone/>
            </a:pP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469314"/>
            <a:ext cx="594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Agency Proposed Legislation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0875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469314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TSPC 2015-17 Budget (GB)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8382000" cy="441166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006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Five Policy Packages</a:t>
            </a:r>
            <a:r>
              <a:rPr lang="en-US" sz="3200" b="1" dirty="0" smtClean="0">
                <a:solidFill>
                  <a:srgbClr val="00006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000066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577850" indent="0">
              <a:buNone/>
            </a:pPr>
            <a:r>
              <a:rPr lang="en-US" sz="3200" dirty="0" smtClean="0">
                <a:latin typeface="Gill Sans MT" panose="020B0502020104020203" pitchFamily="34" charset="0"/>
              </a:rPr>
              <a:t>Fee Increase (POP 101);</a:t>
            </a:r>
          </a:p>
          <a:p>
            <a:pPr marL="577850" indent="0">
              <a:buNone/>
            </a:pPr>
            <a:r>
              <a:rPr lang="en-US" sz="3200" dirty="0" smtClean="0">
                <a:latin typeface="Gill Sans MT" panose="020B0502020104020203" pitchFamily="34" charset="0"/>
              </a:rPr>
              <a:t>Licensure Backlog (POP 105);</a:t>
            </a:r>
          </a:p>
          <a:p>
            <a:pPr marL="577850" indent="0">
              <a:buNone/>
            </a:pPr>
            <a:r>
              <a:rPr lang="en-US" sz="3200" dirty="0" smtClean="0">
                <a:latin typeface="Gill Sans MT" panose="020B0502020104020203" pitchFamily="34" charset="0"/>
              </a:rPr>
              <a:t>Investigation Backlog (POP 102);</a:t>
            </a:r>
          </a:p>
          <a:p>
            <a:pPr marL="577850" indent="0">
              <a:buNone/>
            </a:pPr>
            <a:r>
              <a:rPr lang="en-US" sz="3200" dirty="0" smtClean="0">
                <a:latin typeface="Gill Sans MT" panose="020B0502020104020203" pitchFamily="34" charset="0"/>
              </a:rPr>
              <a:t>Program Approval Support (POP 104);</a:t>
            </a:r>
          </a:p>
          <a:p>
            <a:pPr marL="577850" indent="0">
              <a:buNone/>
            </a:pPr>
            <a:r>
              <a:rPr lang="en-US" sz="3200" dirty="0" smtClean="0">
                <a:latin typeface="Gill Sans MT" panose="020B0502020104020203" pitchFamily="34" charset="0"/>
              </a:rPr>
              <a:t>Administrative Support (POP 103).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404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469314"/>
            <a:ext cx="5257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Gill Sans MT" panose="020B0502020104020203" pitchFamily="34" charset="0"/>
              </a:rPr>
              <a:t>Policy Package </a:t>
            </a:r>
            <a:r>
              <a:rPr lang="en-US" sz="32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101: </a:t>
            </a:r>
          </a:p>
          <a:p>
            <a:r>
              <a:rPr lang="en-US" sz="32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Fee Increase</a:t>
            </a:r>
            <a:endParaRPr lang="en-US" sz="32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60218"/>
              </p:ext>
            </p:extLst>
          </p:nvPr>
        </p:nvGraphicFramePr>
        <p:xfrm>
          <a:off x="838200" y="1828800"/>
          <a:ext cx="7239001" cy="4314675"/>
        </p:xfrm>
        <a:graphic>
          <a:graphicData uri="http://schemas.openxmlformats.org/drawingml/2006/table">
            <a:tbl>
              <a:tblPr firstRow="1" firstCol="1" bandRow="1"/>
              <a:tblGrid>
                <a:gridCol w="3211755"/>
                <a:gridCol w="1854633"/>
                <a:gridCol w="2172613"/>
              </a:tblGrid>
              <a:tr h="496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Licensure Action</a:t>
                      </a:r>
                      <a:endParaRPr lang="en-US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Fee</a:t>
                      </a:r>
                      <a:endParaRPr lang="en-US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Fee</a:t>
                      </a:r>
                      <a:endParaRPr lang="en-US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68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License Renewal</a:t>
                      </a:r>
                      <a:endParaRPr lang="en-US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$100</a:t>
                      </a:r>
                      <a:endParaRPr lang="en-US" sz="20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$140</a:t>
                      </a:r>
                      <a:endParaRPr lang="en-US" sz="20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9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In-State Applications</a:t>
                      </a:r>
                      <a:endParaRPr lang="en-US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$100</a:t>
                      </a:r>
                      <a:endParaRPr lang="en-US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$140</a:t>
                      </a:r>
                      <a:endParaRPr lang="en-US" sz="20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8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Out-of-State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Applications</a:t>
                      </a:r>
                      <a:endParaRPr lang="en-US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$120</a:t>
                      </a:r>
                      <a:endParaRPr lang="en-US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$190</a:t>
                      </a:r>
                      <a:endParaRPr lang="en-US" sz="20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4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Charter School Registrations &amp; Renewals</a:t>
                      </a:r>
                      <a:endParaRPr lang="en-US" sz="20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$75/$25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$140</a:t>
                      </a:r>
                      <a:endParaRPr lang="en-US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8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Fingerprints</a:t>
                      </a:r>
                      <a:endParaRPr lang="en-US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$57</a:t>
                      </a:r>
                      <a:endParaRPr lang="en-US" sz="20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$57</a:t>
                      </a:r>
                      <a:endParaRPr lang="en-US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8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Convenience Fee (NIC)</a:t>
                      </a:r>
                      <a:endParaRPr lang="en-US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</a:t>
                      </a:r>
                      <a:endParaRPr lang="en-US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01944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676400"/>
            <a:ext cx="7162800" cy="434340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Gill Sans MT" panose="020B0502020104020203" pitchFamily="34" charset="0"/>
              </a:rPr>
              <a:t>Reduce Email Backlog: </a:t>
            </a:r>
          </a:p>
          <a:p>
            <a:r>
              <a:rPr lang="en-US" sz="2000" dirty="0" smtClean="0">
                <a:latin typeface="Gill Sans MT" panose="020B0502020104020203" pitchFamily="34" charset="0"/>
              </a:rPr>
              <a:t>Add 1.0 FTE Public Service Representative (Limited Duration);</a:t>
            </a:r>
          </a:p>
          <a:p>
            <a:pPr lvl="1"/>
            <a:r>
              <a:rPr lang="en-US" sz="2000" dirty="0" smtClean="0">
                <a:latin typeface="Gill Sans MT" panose="020B0502020104020203" pitchFamily="34" charset="0"/>
              </a:rPr>
              <a:t>Increase </a:t>
            </a:r>
            <a:r>
              <a:rPr lang="en-US" sz="2000" dirty="0" smtClean="0">
                <a:latin typeface="Gill Sans MT" panose="020B0502020104020203" pitchFamily="34" charset="0"/>
              </a:rPr>
              <a:t>phone/email </a:t>
            </a:r>
            <a:r>
              <a:rPr lang="en-US" sz="2000" dirty="0" smtClean="0">
                <a:latin typeface="Gill Sans MT" panose="020B0502020104020203" pitchFamily="34" charset="0"/>
              </a:rPr>
              <a:t>c</a:t>
            </a:r>
            <a:r>
              <a:rPr lang="en-US" sz="2000" dirty="0" smtClean="0">
                <a:latin typeface="Gill Sans MT" panose="020B0502020104020203" pitchFamily="34" charset="0"/>
              </a:rPr>
              <a:t>overage</a:t>
            </a:r>
            <a:r>
              <a:rPr lang="en-US" sz="2000" dirty="0" smtClean="0">
                <a:latin typeface="Gill Sans MT" panose="020B0502020104020203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Gill Sans MT" panose="020B0502020104020203" pitchFamily="34" charset="0"/>
              </a:rPr>
              <a:t>Increase Staff Issuing Licenses:</a:t>
            </a:r>
          </a:p>
          <a:p>
            <a:r>
              <a:rPr lang="en-US" sz="2000" dirty="0" smtClean="0">
                <a:latin typeface="Gill Sans MT" panose="020B0502020104020203" pitchFamily="34" charset="0"/>
              </a:rPr>
              <a:t>Add 1.0 FTE Administrative Specialist 2 (Limited Duration);</a:t>
            </a:r>
          </a:p>
          <a:p>
            <a:pPr lvl="1"/>
            <a:r>
              <a:rPr lang="en-US" sz="2000" dirty="0" smtClean="0">
                <a:latin typeface="Gill Sans MT" panose="020B0502020104020203" pitchFamily="34" charset="0"/>
              </a:rPr>
              <a:t>Issue more licenses.</a:t>
            </a:r>
          </a:p>
          <a:p>
            <a:pPr lvl="1"/>
            <a:endParaRPr lang="en-US" sz="2000" dirty="0" smtClean="0">
              <a:latin typeface="Gill Sans MT" panose="020B0502020104020203" pitchFamily="34" charset="0"/>
            </a:endParaRPr>
          </a:p>
          <a:p>
            <a:pPr marL="0" lvl="1" indent="0">
              <a:buNone/>
            </a:pPr>
            <a:r>
              <a:rPr lang="en-US" sz="2000" u="sng" dirty="0">
                <a:latin typeface="Gill Sans MT" panose="020B0502020104020203" pitchFamily="34" charset="0"/>
              </a:rPr>
              <a:t>SUMMARY OF EXPENDITURES</a:t>
            </a:r>
            <a:r>
              <a:rPr lang="en-US" sz="2000" dirty="0">
                <a:latin typeface="Gill Sans MT" panose="020B0502020104020203" pitchFamily="34" charset="0"/>
              </a:rPr>
              <a:t>:</a:t>
            </a:r>
          </a:p>
          <a:p>
            <a:pPr marL="0" lvl="1" indent="0">
              <a:buNone/>
            </a:pPr>
            <a:r>
              <a:rPr lang="en-US" sz="2000" dirty="0" smtClean="0">
                <a:latin typeface="Gill Sans MT" panose="020B0502020104020203" pitchFamily="34" charset="0"/>
              </a:rPr>
              <a:t>Personal </a:t>
            </a:r>
            <a:r>
              <a:rPr lang="en-US" sz="2000" dirty="0">
                <a:latin typeface="Gill Sans MT" panose="020B0502020104020203" pitchFamily="34" charset="0"/>
              </a:rPr>
              <a:t>Services:	</a:t>
            </a:r>
            <a:r>
              <a:rPr lang="en-US" sz="2000" dirty="0" smtClean="0">
                <a:latin typeface="Gill Sans MT" panose="020B0502020104020203" pitchFamily="34" charset="0"/>
              </a:rPr>
              <a:t>$</a:t>
            </a:r>
            <a:r>
              <a:rPr lang="en-US" sz="2000" dirty="0">
                <a:latin typeface="Gill Sans MT" panose="020B0502020104020203" pitchFamily="34" charset="0"/>
              </a:rPr>
              <a:t>219,301</a:t>
            </a:r>
          </a:p>
          <a:p>
            <a:pPr marL="0" lvl="1" indent="0">
              <a:buNone/>
            </a:pPr>
            <a:r>
              <a:rPr lang="en-US" sz="2000" dirty="0">
                <a:latin typeface="Gill Sans MT" panose="020B0502020104020203" pitchFamily="34" charset="0"/>
              </a:rPr>
              <a:t>Services and Supplies:	</a:t>
            </a:r>
            <a:r>
              <a:rPr lang="en-US" sz="2000" dirty="0" smtClean="0">
                <a:latin typeface="Gill Sans MT" panose="020B0502020104020203" pitchFamily="34" charset="0"/>
              </a:rPr>
              <a:t>$  </a:t>
            </a:r>
            <a:r>
              <a:rPr lang="en-US" sz="2000" u="sng" dirty="0">
                <a:latin typeface="Gill Sans MT" panose="020B0502020104020203" pitchFamily="34" charset="0"/>
              </a:rPr>
              <a:t>51,984</a:t>
            </a:r>
          </a:p>
          <a:p>
            <a:pPr marL="0" lvl="1" indent="0">
              <a:buNone/>
            </a:pPr>
            <a:r>
              <a:rPr lang="en-US" sz="2000" b="1" dirty="0">
                <a:latin typeface="Gill Sans MT" panose="020B0502020104020203" pitchFamily="34" charset="0"/>
              </a:rPr>
              <a:t>Total:			</a:t>
            </a:r>
            <a:r>
              <a:rPr lang="en-US" sz="2000" b="1" dirty="0" smtClean="0">
                <a:latin typeface="Gill Sans MT" panose="020B0502020104020203" pitchFamily="34" charset="0"/>
              </a:rPr>
              <a:t>$</a:t>
            </a:r>
            <a:r>
              <a:rPr lang="en-US" sz="2000" b="1" dirty="0">
                <a:latin typeface="Gill Sans MT" panose="020B0502020104020203" pitchFamily="34" charset="0"/>
              </a:rPr>
              <a:t>271,285</a:t>
            </a:r>
          </a:p>
          <a:p>
            <a:pPr marL="0" lvl="1" indent="0">
              <a:buNone/>
            </a:pPr>
            <a:endParaRPr lang="en-US" sz="2000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Data Classification Level: 1 -- Published; DO: Chamberlain</a:t>
            </a:r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36235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Gill Sans MT" panose="020B0502020104020203" pitchFamily="34" charset="0"/>
              </a:rPr>
              <a:t>P</a:t>
            </a:r>
            <a:r>
              <a:rPr lang="en-US" sz="32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olicy Package 105: Licensure/Email Backlog</a:t>
            </a:r>
            <a:endParaRPr lang="en-US" sz="32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35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2057400"/>
            <a:ext cx="71628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Gill Sans MT" panose="020B0502020104020203" pitchFamily="34" charset="0"/>
              </a:rPr>
              <a:t>Increase Professional Practices Staff :</a:t>
            </a:r>
          </a:p>
          <a:p>
            <a:pPr marL="0" indent="0">
              <a:buNone/>
            </a:pPr>
            <a:endParaRPr lang="en-US" sz="2000" dirty="0" smtClean="0">
              <a:latin typeface="Gill Sans MT" panose="020B0502020104020203" pitchFamily="34" charset="0"/>
            </a:endParaRPr>
          </a:p>
          <a:p>
            <a:r>
              <a:rPr lang="en-US" sz="2000" dirty="0" smtClean="0">
                <a:latin typeface="Gill Sans MT" panose="020B0502020104020203" pitchFamily="34" charset="0"/>
              </a:rPr>
              <a:t>Add </a:t>
            </a:r>
            <a:r>
              <a:rPr lang="en-US" sz="2000" dirty="0">
                <a:latin typeface="Gill Sans MT" panose="020B0502020104020203" pitchFamily="34" charset="0"/>
              </a:rPr>
              <a:t>1.0 FTE </a:t>
            </a:r>
            <a:r>
              <a:rPr lang="en-US" sz="2000" dirty="0" smtClean="0">
                <a:latin typeface="Gill Sans MT" panose="020B0502020104020203" pitchFamily="34" charset="0"/>
              </a:rPr>
              <a:t>Investigator 2 (Limited Duration);</a:t>
            </a:r>
          </a:p>
          <a:p>
            <a:pPr lvl="1"/>
            <a:r>
              <a:rPr lang="en-US" sz="2000" dirty="0" smtClean="0">
                <a:latin typeface="Gill Sans MT" panose="020B0502020104020203" pitchFamily="34" charset="0"/>
              </a:rPr>
              <a:t>Reduce </a:t>
            </a:r>
            <a:r>
              <a:rPr lang="en-US" sz="2000" dirty="0" smtClean="0">
                <a:latin typeface="Gill Sans MT" panose="020B0502020104020203" pitchFamily="34" charset="0"/>
              </a:rPr>
              <a:t>backlog</a:t>
            </a:r>
            <a:r>
              <a:rPr lang="en-US" sz="2000" dirty="0" smtClean="0">
                <a:latin typeface="Gill Sans MT" panose="020B0502020104020203" pitchFamily="34" charset="0"/>
              </a:rPr>
              <a:t>.</a:t>
            </a:r>
          </a:p>
          <a:p>
            <a:r>
              <a:rPr lang="en-US" sz="2000" dirty="0" smtClean="0">
                <a:latin typeface="Gill Sans MT" panose="020B0502020104020203" pitchFamily="34" charset="0"/>
              </a:rPr>
              <a:t>Add 1.0 FTE Office Assistant 2 (Limited Duration</a:t>
            </a:r>
            <a:r>
              <a:rPr lang="en-US" sz="2000" dirty="0" smtClean="0">
                <a:latin typeface="Gill Sans MT" panose="020B0502020104020203" pitchFamily="34" charset="0"/>
              </a:rPr>
              <a:t>)</a:t>
            </a:r>
            <a:endParaRPr lang="en-US" sz="2000" dirty="0" smtClean="0">
              <a:latin typeface="Gill Sans MT" panose="020B0502020104020203" pitchFamily="34" charset="0"/>
            </a:endParaRPr>
          </a:p>
          <a:p>
            <a:pPr lvl="1">
              <a:buClr>
                <a:srgbClr val="669999"/>
              </a:buClr>
            </a:pPr>
            <a:r>
              <a:rPr lang="en-US" sz="20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Reduce backlog.</a:t>
            </a:r>
            <a:endParaRPr lang="en-US" sz="20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000" dirty="0">
              <a:latin typeface="Gill Sans MT" panose="020B0502020104020203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r>
              <a:rPr lang="en-US" sz="2000" u="sng" kern="50" spc="-15" dirty="0" smtClean="0">
                <a:latin typeface="Gill Sans MT" panose="020B0502020104020203" pitchFamily="34" charset="0"/>
                <a:ea typeface="Times New Roman" panose="02020603050405020304" pitchFamily="18" charset="0"/>
              </a:rPr>
              <a:t>SUMMARY OF EXPENDITURES</a:t>
            </a:r>
            <a:r>
              <a:rPr lang="en-US" sz="2000" kern="50" spc="-15" dirty="0" smtClean="0">
                <a:latin typeface="Gill Sans MT" panose="020B0502020104020203" pitchFamily="34" charset="0"/>
                <a:ea typeface="Times New Roman" panose="02020603050405020304" pitchFamily="18" charset="0"/>
              </a:rPr>
              <a:t>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endParaRPr lang="en-US" sz="2000" kern="50" spc="-15" dirty="0" smtClean="0"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r>
              <a:rPr lang="en-US" sz="2000" kern="50" spc="-15" dirty="0" smtClean="0">
                <a:latin typeface="Gill Sans MT" panose="020B0502020104020203" pitchFamily="34" charset="0"/>
                <a:ea typeface="Times New Roman" panose="02020603050405020304" pitchFamily="18" charset="0"/>
              </a:rPr>
              <a:t>Personal </a:t>
            </a:r>
            <a:r>
              <a:rPr lang="en-US" sz="2000" kern="50" spc="-15" dirty="0">
                <a:latin typeface="Gill Sans MT" panose="020B0502020104020203" pitchFamily="34" charset="0"/>
                <a:ea typeface="Times New Roman" panose="02020603050405020304" pitchFamily="18" charset="0"/>
              </a:rPr>
              <a:t>Services:		</a:t>
            </a:r>
            <a:r>
              <a:rPr lang="en-US" sz="2000" dirty="0">
                <a:latin typeface="Gill Sans MT" panose="020B0502020104020203" pitchFamily="34" charset="0"/>
                <a:ea typeface="Times New Roman" panose="02020603050405020304" pitchFamily="18" charset="0"/>
              </a:rPr>
              <a:t>$215,548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r>
              <a:rPr lang="en-US" sz="2000" dirty="0">
                <a:latin typeface="Gill Sans MT" panose="020B0502020104020203" pitchFamily="34" charset="0"/>
                <a:ea typeface="Times New Roman" panose="02020603050405020304" pitchFamily="18" charset="0"/>
              </a:rPr>
              <a:t>Services and Supplies:	</a:t>
            </a:r>
            <a:r>
              <a:rPr lang="en-US" sz="2000" u="sng" dirty="0" smtClean="0">
                <a:latin typeface="Gill Sans MT" panose="020B0502020104020203" pitchFamily="34" charset="0"/>
                <a:ea typeface="Times New Roman" panose="02020603050405020304" pitchFamily="18" charset="0"/>
              </a:rPr>
              <a:t>$  </a:t>
            </a:r>
            <a:r>
              <a:rPr lang="en-US" sz="2000" u="sng" dirty="0">
                <a:latin typeface="Gill Sans MT" panose="020B0502020104020203" pitchFamily="34" charset="0"/>
                <a:ea typeface="Times New Roman" panose="02020603050405020304" pitchFamily="18" charset="0"/>
              </a:rPr>
              <a:t>48,588</a:t>
            </a:r>
            <a:endParaRPr lang="en-US" sz="2000" dirty="0"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r>
              <a:rPr lang="en-US" sz="20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Total:			</a:t>
            </a:r>
            <a:r>
              <a:rPr lang="en-US" sz="2000" b="1" dirty="0" smtClean="0">
                <a:latin typeface="Gill Sans MT" panose="020B0502020104020203" pitchFamily="34" charset="0"/>
                <a:ea typeface="Times New Roman" panose="02020603050405020304" pitchFamily="18" charset="0"/>
              </a:rPr>
              <a:t>$</a:t>
            </a:r>
            <a:r>
              <a:rPr lang="en-US" sz="20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264,136</a:t>
            </a:r>
            <a:endParaRPr lang="en-US" sz="2000" dirty="0"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36235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Gill Sans MT" panose="020B0502020104020203" pitchFamily="34" charset="0"/>
              </a:rPr>
              <a:t>Policy Package </a:t>
            </a:r>
            <a:r>
              <a:rPr lang="en-US" sz="32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102: Professional Practices Staff</a:t>
            </a:r>
            <a:endParaRPr lang="en-US" sz="32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71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772400" cy="4572000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Oldest </a:t>
            </a:r>
            <a:r>
              <a:rPr lang="en-US" sz="2400" dirty="0">
                <a:latin typeface="Gill Sans MT" panose="020B0502020104020203" pitchFamily="34" charset="0"/>
              </a:rPr>
              <a:t>Professional Educator Standards </a:t>
            </a:r>
            <a:r>
              <a:rPr lang="en-US" sz="2400" dirty="0" smtClean="0">
                <a:latin typeface="Gill Sans MT" panose="020B0502020104020203" pitchFamily="34" charset="0"/>
              </a:rPr>
              <a:t>Board; </a:t>
            </a:r>
            <a:endParaRPr lang="en-US" sz="2400" dirty="0" smtClean="0">
              <a:latin typeface="Gill Sans MT" panose="020B0502020104020203" pitchFamily="34" charset="0"/>
            </a:endParaRPr>
          </a:p>
          <a:p>
            <a:pPr marL="0" indent="0" algn="ctr">
              <a:spcBef>
                <a:spcPts val="120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First </a:t>
            </a:r>
            <a:r>
              <a:rPr lang="en-US" sz="2400" dirty="0">
                <a:latin typeface="Gill Sans MT" panose="020B0502020104020203" pitchFamily="34" charset="0"/>
              </a:rPr>
              <a:t>created in </a:t>
            </a:r>
            <a:r>
              <a:rPr lang="en-US" sz="2400" dirty="0" smtClean="0">
                <a:latin typeface="Gill Sans MT" panose="020B0502020104020203" pitchFamily="34" charset="0"/>
              </a:rPr>
              <a:t>1965; </a:t>
            </a:r>
            <a:endParaRPr lang="en-US" sz="2400" dirty="0" smtClean="0">
              <a:latin typeface="Gill Sans MT" panose="020B0502020104020203" pitchFamily="34" charset="0"/>
            </a:endParaRPr>
          </a:p>
          <a:p>
            <a:pPr marL="0" indent="0" algn="ctr">
              <a:spcBef>
                <a:spcPts val="120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Separate </a:t>
            </a:r>
            <a:r>
              <a:rPr lang="en-US" sz="2400" dirty="0">
                <a:latin typeface="Gill Sans MT" panose="020B0502020104020203" pitchFamily="34" charset="0"/>
              </a:rPr>
              <a:t>agency in </a:t>
            </a:r>
            <a:r>
              <a:rPr lang="en-US" sz="2400" dirty="0" smtClean="0">
                <a:latin typeface="Gill Sans MT" panose="020B0502020104020203" pitchFamily="34" charset="0"/>
              </a:rPr>
              <a:t>1973;</a:t>
            </a:r>
            <a:endParaRPr lang="en-US" sz="2400" dirty="0">
              <a:latin typeface="Gill Sans MT" panose="020B0502020104020203" pitchFamily="34" charset="0"/>
            </a:endParaRPr>
          </a:p>
          <a:p>
            <a:pPr marL="0" indent="0" algn="ctr">
              <a:spcBef>
                <a:spcPts val="120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11 other Professional </a:t>
            </a:r>
            <a:r>
              <a:rPr lang="en-US" sz="2400" dirty="0">
                <a:latin typeface="Gill Sans MT" panose="020B0502020104020203" pitchFamily="34" charset="0"/>
              </a:rPr>
              <a:t>Educator Standards </a:t>
            </a:r>
            <a:r>
              <a:rPr lang="en-US" sz="2400" dirty="0" smtClean="0">
                <a:latin typeface="Gill Sans MT" panose="020B0502020104020203" pitchFamily="34" charset="0"/>
              </a:rPr>
              <a:t>Boards;</a:t>
            </a:r>
            <a:endParaRPr lang="en-US" sz="2400" dirty="0">
              <a:latin typeface="Gill Sans MT" panose="020B0502020104020203" pitchFamily="34" charset="0"/>
            </a:endParaRPr>
          </a:p>
          <a:p>
            <a:pPr marL="0" indent="0" algn="ctr">
              <a:spcBef>
                <a:spcPts val="120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17 </a:t>
            </a:r>
            <a:r>
              <a:rPr lang="en-US" sz="2400" dirty="0" smtClean="0">
                <a:latin typeface="Gill Sans MT" panose="020B0502020104020203" pitchFamily="34" charset="0"/>
              </a:rPr>
              <a:t>commissioners (teachers, administrators, public);</a:t>
            </a:r>
            <a:endParaRPr lang="en-US" sz="2400" dirty="0" smtClean="0">
              <a:latin typeface="Gill Sans MT" panose="020B0502020104020203" pitchFamily="34" charset="0"/>
            </a:endParaRPr>
          </a:p>
          <a:p>
            <a:pPr marL="0" indent="0" algn="ctr">
              <a:spcBef>
                <a:spcPts val="120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3 </a:t>
            </a:r>
            <a:r>
              <a:rPr lang="en-US" sz="2400" dirty="0">
                <a:latin typeface="Gill Sans MT" panose="020B0502020104020203" pitchFamily="34" charset="0"/>
              </a:rPr>
              <a:t>e</a:t>
            </a:r>
            <a:r>
              <a:rPr lang="en-US" sz="2400" dirty="0" smtClean="0">
                <a:latin typeface="Gill Sans MT" panose="020B0502020104020203" pitchFamily="34" charset="0"/>
              </a:rPr>
              <a:t>xecutive </a:t>
            </a:r>
            <a:r>
              <a:rPr lang="en-US" sz="2400" dirty="0" smtClean="0">
                <a:latin typeface="Gill Sans MT" panose="020B0502020104020203" pitchFamily="34" charset="0"/>
              </a:rPr>
              <a:t>d</a:t>
            </a:r>
            <a:r>
              <a:rPr lang="en-US" sz="2400" dirty="0" smtClean="0">
                <a:latin typeface="Gill Sans MT" panose="020B0502020104020203" pitchFamily="34" charset="0"/>
              </a:rPr>
              <a:t>irectors; </a:t>
            </a:r>
            <a:endParaRPr lang="en-US" sz="2400" dirty="0" smtClean="0">
              <a:latin typeface="Gill Sans MT" panose="020B0502020104020203" pitchFamily="34" charset="0"/>
            </a:endParaRPr>
          </a:p>
          <a:p>
            <a:pPr marL="0" indent="0" algn="ctr">
              <a:spcBef>
                <a:spcPts val="120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Over </a:t>
            </a:r>
            <a:r>
              <a:rPr lang="en-US" sz="2400" dirty="0">
                <a:latin typeface="Gill Sans MT" panose="020B0502020104020203" pitchFamily="34" charset="0"/>
              </a:rPr>
              <a:t>150,000 educators in </a:t>
            </a:r>
            <a:r>
              <a:rPr lang="en-US" sz="2400" dirty="0" smtClean="0">
                <a:latin typeface="Gill Sans MT" panose="020B0502020104020203" pitchFamily="34" charset="0"/>
              </a:rPr>
              <a:t>data </a:t>
            </a:r>
            <a:r>
              <a:rPr lang="en-US" sz="2400" dirty="0" smtClean="0">
                <a:latin typeface="Gill Sans MT" panose="020B0502020104020203" pitchFamily="34" charset="0"/>
              </a:rPr>
              <a:t>base; </a:t>
            </a:r>
            <a:endParaRPr lang="en-US" sz="2400" dirty="0" smtClean="0">
              <a:latin typeface="Gill Sans MT" panose="020B0502020104020203" pitchFamily="34" charset="0"/>
            </a:endParaRPr>
          </a:p>
          <a:p>
            <a:pPr marL="0" indent="0" algn="ctr">
              <a:spcBef>
                <a:spcPts val="120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Several </a:t>
            </a:r>
            <a:r>
              <a:rPr lang="en-US" sz="2400" dirty="0">
                <a:latin typeface="Gill Sans MT" panose="020B0502020104020203" pitchFamily="34" charset="0"/>
              </a:rPr>
              <a:t>hundred </a:t>
            </a:r>
            <a:r>
              <a:rPr lang="en-US" sz="2400" dirty="0" smtClean="0">
                <a:latin typeface="Gill Sans MT" panose="020B0502020104020203" pitchFamily="34" charset="0"/>
              </a:rPr>
              <a:t>thousand more educators on </a:t>
            </a:r>
            <a:r>
              <a:rPr lang="en-US" sz="2400" dirty="0" smtClean="0">
                <a:latin typeface="Gill Sans MT" panose="020B0502020104020203" pitchFamily="34" charset="0"/>
              </a:rPr>
              <a:t>microfilm.</a:t>
            </a:r>
            <a:endParaRPr lang="en-US" sz="2400" dirty="0">
              <a:latin typeface="Gill Sans MT" panose="020B0502020104020203" pitchFamily="34" charset="0"/>
            </a:endParaRPr>
          </a:p>
          <a:p>
            <a:pPr>
              <a:spcBef>
                <a:spcPts val="1200"/>
              </a:spcBef>
              <a:buClr>
                <a:schemeClr val="accent2">
                  <a:lumMod val="75000"/>
                </a:schemeClr>
              </a:buClr>
              <a:buNone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en-US" sz="2600" dirty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600" dirty="0">
              <a:latin typeface="Bookman Old Style" pitchFamily="18" charset="0"/>
            </a:endParaRPr>
          </a:p>
        </p:txBody>
      </p:sp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776853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40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Historical Perspective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216842"/>
            <a:ext cx="632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Policy Package 104:</a:t>
            </a:r>
          </a:p>
          <a:p>
            <a:pPr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Program  Approval Compliance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199005"/>
            <a:ext cx="7924800" cy="342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Add </a:t>
            </a:r>
            <a:r>
              <a:rPr lang="en-US" sz="22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Support for Program Approval</a:t>
            </a:r>
            <a:r>
              <a:rPr lang="en-US" sz="22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en-US" sz="2200" kern="0" dirty="0">
                <a:solidFill>
                  <a:srgbClr val="000000"/>
                </a:solidFill>
                <a:latin typeface="Gill Sans MT" panose="020B0502020104020203" pitchFamily="34" charset="0"/>
              </a:rPr>
              <a:t>Add 1.0 FTE </a:t>
            </a:r>
            <a:r>
              <a:rPr lang="en-US" sz="2200" kern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Compliance Specialist 2;</a:t>
            </a:r>
            <a:endParaRPr lang="en-US" sz="2200" kern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692150" lvl="1" indent="-347663">
              <a:spcBef>
                <a:spcPct val="20000"/>
              </a:spcBef>
              <a:buClr>
                <a:srgbClr val="669999"/>
              </a:buClr>
              <a:buSzPct val="70000"/>
              <a:buFont typeface="Wingdings" pitchFamily="2" charset="2"/>
              <a:buChar char="l"/>
            </a:pPr>
            <a:r>
              <a:rPr lang="en-US" sz="2200" kern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Site visit </a:t>
            </a:r>
            <a:r>
              <a:rPr lang="en-US" sz="2200" kern="0" dirty="0">
                <a:solidFill>
                  <a:srgbClr val="000000"/>
                </a:solidFill>
                <a:latin typeface="Gill Sans MT" panose="020B0502020104020203" pitchFamily="34" charset="0"/>
              </a:rPr>
              <a:t>s</a:t>
            </a:r>
            <a:r>
              <a:rPr lang="en-US" sz="2200" kern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upport; federal </a:t>
            </a:r>
            <a:r>
              <a:rPr lang="en-US" sz="2200" kern="0" dirty="0">
                <a:solidFill>
                  <a:srgbClr val="000000"/>
                </a:solidFill>
                <a:latin typeface="Gill Sans MT" panose="020B0502020104020203" pitchFamily="34" charset="0"/>
              </a:rPr>
              <a:t>c</a:t>
            </a:r>
            <a:r>
              <a:rPr lang="en-US" sz="2200" kern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ompliance; edTPA implementation.</a:t>
            </a:r>
            <a:endParaRPr lang="en-US" sz="2200" kern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>
              <a:spcAft>
                <a:spcPts val="1200"/>
              </a:spcAft>
            </a:pPr>
            <a:endParaRPr lang="en-US" sz="2000" u="sng" dirty="0" smtClean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u="sng" dirty="0" smtClean="0">
                <a:latin typeface="Gill Sans MT" panose="020B0502020104020203" pitchFamily="34" charset="0"/>
                <a:cs typeface="Arial" panose="020B0604020202020204" pitchFamily="34" charset="0"/>
              </a:rPr>
              <a:t>SUMMARY </a:t>
            </a:r>
            <a:r>
              <a:rPr lang="en-US" sz="2000" u="sng" dirty="0">
                <a:latin typeface="Gill Sans MT" panose="020B0502020104020203" pitchFamily="34" charset="0"/>
                <a:cs typeface="Arial" panose="020B0604020202020204" pitchFamily="34" charset="0"/>
              </a:rPr>
              <a:t>OF </a:t>
            </a:r>
            <a:r>
              <a:rPr lang="en-US" sz="2000" u="sng" dirty="0" smtClean="0">
                <a:latin typeface="Gill Sans MT" panose="020B0502020104020203" pitchFamily="34" charset="0"/>
                <a:cs typeface="Arial" panose="020B0604020202020204" pitchFamily="34" charset="0"/>
              </a:rPr>
              <a:t>EXPENDITURES</a:t>
            </a:r>
            <a:r>
              <a:rPr lang="en-US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Personal 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Services:	</a:t>
            </a:r>
            <a:r>
              <a:rPr lang="en-US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$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143,199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Services and Supplies:	</a:t>
            </a:r>
            <a:r>
              <a:rPr lang="en-US" sz="2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$  </a:t>
            </a:r>
            <a:r>
              <a:rPr lang="en-US" sz="2000" u="sng" dirty="0">
                <a:latin typeface="Gill Sans MT" panose="020B0502020104020203" pitchFamily="34" charset="0"/>
                <a:cs typeface="Arial" panose="020B0604020202020204" pitchFamily="34" charset="0"/>
              </a:rPr>
              <a:t>25,992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latin typeface="Gill Sans MT" panose="020B0502020104020203" pitchFamily="34" charset="0"/>
                <a:cs typeface="Arial" panose="020B0604020202020204" pitchFamily="34" charset="0"/>
              </a:rPr>
              <a:t>Total:			</a:t>
            </a:r>
            <a:r>
              <a:rPr lang="en-US" sz="2000" b="1" dirty="0" smtClean="0">
                <a:latin typeface="Gill Sans MT" panose="020B0502020104020203" pitchFamily="34" charset="0"/>
                <a:cs typeface="Arial" panose="020B0604020202020204" pitchFamily="34" charset="0"/>
              </a:rPr>
              <a:t>$169,191</a:t>
            </a:r>
            <a:endParaRPr lang="en-US" sz="3000" b="1" i="1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26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6800" y="2057400"/>
            <a:ext cx="7010400" cy="396240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Gill Sans MT" panose="020B0502020104020203" pitchFamily="34" charset="0"/>
              </a:rPr>
              <a:t>Executive </a:t>
            </a:r>
            <a:r>
              <a:rPr lang="en-US" sz="2000" dirty="0" smtClean="0">
                <a:latin typeface="Gill Sans MT" panose="020B0502020104020203" pitchFamily="34" charset="0"/>
              </a:rPr>
              <a:t>Support:</a:t>
            </a:r>
            <a:endParaRPr lang="en-US" sz="2000" dirty="0" smtClean="0">
              <a:latin typeface="Gill Sans MT" panose="020B0502020104020203" pitchFamily="34" charset="0"/>
            </a:endParaRPr>
          </a:p>
          <a:p>
            <a:r>
              <a:rPr lang="en-US" sz="2000" dirty="0" smtClean="0">
                <a:latin typeface="Gill Sans MT" panose="020B0502020104020203" pitchFamily="34" charset="0"/>
              </a:rPr>
              <a:t>Add 1 FTE Principal Executive Manager A;</a:t>
            </a:r>
          </a:p>
          <a:p>
            <a:pPr lvl="1"/>
            <a:r>
              <a:rPr lang="en-US" sz="2000" dirty="0" smtClean="0">
                <a:latin typeface="Gill Sans MT" panose="020B0502020104020203" pitchFamily="34" charset="0"/>
              </a:rPr>
              <a:t>Budget, </a:t>
            </a:r>
            <a:r>
              <a:rPr lang="en-US" sz="2000" dirty="0" smtClean="0">
                <a:latin typeface="Gill Sans MT" panose="020B0502020104020203" pitchFamily="34" charset="0"/>
              </a:rPr>
              <a:t>security </a:t>
            </a:r>
            <a:r>
              <a:rPr lang="en-US" sz="2000" dirty="0">
                <a:latin typeface="Gill Sans MT" panose="020B0502020104020203" pitchFamily="34" charset="0"/>
              </a:rPr>
              <a:t>p</a:t>
            </a:r>
            <a:r>
              <a:rPr lang="en-US" sz="2000" dirty="0" smtClean="0">
                <a:latin typeface="Gill Sans MT" panose="020B0502020104020203" pitchFamily="34" charset="0"/>
              </a:rPr>
              <a:t>lan</a:t>
            </a:r>
            <a:r>
              <a:rPr lang="en-US" sz="2000" dirty="0" smtClean="0">
                <a:latin typeface="Gill Sans MT" panose="020B0502020104020203" pitchFamily="34" charset="0"/>
              </a:rPr>
              <a:t>, </a:t>
            </a:r>
            <a:r>
              <a:rPr lang="en-US" sz="2000" dirty="0" smtClean="0">
                <a:latin typeface="Gill Sans MT" panose="020B0502020104020203" pitchFamily="34" charset="0"/>
              </a:rPr>
              <a:t>administrative </a:t>
            </a:r>
            <a:r>
              <a:rPr lang="en-US" sz="2000" dirty="0">
                <a:latin typeface="Gill Sans MT" panose="020B0502020104020203" pitchFamily="34" charset="0"/>
              </a:rPr>
              <a:t>r</a:t>
            </a:r>
            <a:r>
              <a:rPr lang="en-US" sz="2000" dirty="0" smtClean="0">
                <a:latin typeface="Gill Sans MT" panose="020B0502020104020203" pitchFamily="34" charset="0"/>
              </a:rPr>
              <a:t>ules</a:t>
            </a:r>
            <a:r>
              <a:rPr lang="en-US" sz="2000" dirty="0" smtClean="0">
                <a:latin typeface="Gill Sans MT" panose="020B0502020104020203" pitchFamily="34" charset="0"/>
              </a:rPr>
              <a:t>, etc.</a:t>
            </a:r>
          </a:p>
          <a:p>
            <a:pPr marL="344487" lvl="1" indent="0">
              <a:buNone/>
            </a:pPr>
            <a:endParaRPr lang="en-US" sz="2000" dirty="0">
              <a:latin typeface="Gill Sans MT" panose="020B0502020104020203" pitchFamily="34" charset="0"/>
            </a:endParaRPr>
          </a:p>
          <a:p>
            <a:pPr marL="344487" lvl="1" indent="0">
              <a:buNone/>
            </a:pPr>
            <a:endParaRPr lang="en-US" sz="2000" dirty="0" smtClean="0">
              <a:latin typeface="Gill Sans MT" panose="020B0502020104020203" pitchFamily="34" charset="0"/>
            </a:endParaRPr>
          </a:p>
          <a:p>
            <a:pPr marL="0" lvl="1" indent="0">
              <a:buNone/>
            </a:pPr>
            <a:r>
              <a:rPr lang="en-US" sz="2000" u="sng" dirty="0">
                <a:latin typeface="Gill Sans MT" panose="020B0502020104020203" pitchFamily="34" charset="0"/>
              </a:rPr>
              <a:t>SUMMARY OF EXPENDITURES</a:t>
            </a:r>
            <a:r>
              <a:rPr lang="en-US" sz="2000" dirty="0">
                <a:latin typeface="Gill Sans MT" panose="020B0502020104020203" pitchFamily="34" charset="0"/>
              </a:rPr>
              <a:t>:</a:t>
            </a:r>
          </a:p>
          <a:p>
            <a:pPr marL="0" lvl="1" indent="0">
              <a:buNone/>
            </a:pPr>
            <a:r>
              <a:rPr lang="en-US" sz="2000" dirty="0">
                <a:latin typeface="Gill Sans MT" panose="020B0502020104020203" pitchFamily="34" charset="0"/>
              </a:rPr>
              <a:t>Personal Services:	</a:t>
            </a:r>
            <a:r>
              <a:rPr lang="en-US" sz="2000" dirty="0" smtClean="0">
                <a:latin typeface="Gill Sans MT" panose="020B0502020104020203" pitchFamily="34" charset="0"/>
              </a:rPr>
              <a:t>$</a:t>
            </a:r>
            <a:r>
              <a:rPr lang="en-US" sz="2000" dirty="0">
                <a:latin typeface="Gill Sans MT" panose="020B0502020104020203" pitchFamily="34" charset="0"/>
              </a:rPr>
              <a:t>141,294</a:t>
            </a:r>
          </a:p>
          <a:p>
            <a:pPr marL="0" lvl="1" indent="0">
              <a:buNone/>
            </a:pPr>
            <a:r>
              <a:rPr lang="en-US" sz="2000" dirty="0">
                <a:latin typeface="Gill Sans MT" panose="020B0502020104020203" pitchFamily="34" charset="0"/>
              </a:rPr>
              <a:t>Services and Supplies:	</a:t>
            </a:r>
            <a:r>
              <a:rPr lang="en-US" sz="2000" dirty="0" smtClean="0">
                <a:latin typeface="Gill Sans MT" panose="020B0502020104020203" pitchFamily="34" charset="0"/>
              </a:rPr>
              <a:t>$  </a:t>
            </a:r>
            <a:r>
              <a:rPr lang="en-US" sz="2000" u="sng" dirty="0">
                <a:latin typeface="Gill Sans MT" panose="020B0502020104020203" pitchFamily="34" charset="0"/>
              </a:rPr>
              <a:t>25,992</a:t>
            </a:r>
          </a:p>
          <a:p>
            <a:pPr marL="0" lvl="1" indent="0">
              <a:buNone/>
            </a:pPr>
            <a:r>
              <a:rPr lang="en-US" sz="2000" b="1" dirty="0">
                <a:latin typeface="Gill Sans MT" panose="020B0502020104020203" pitchFamily="34" charset="0"/>
              </a:rPr>
              <a:t>Total:			</a:t>
            </a:r>
            <a:r>
              <a:rPr lang="en-US" sz="2000" b="1" dirty="0" smtClean="0">
                <a:latin typeface="Gill Sans MT" panose="020B0502020104020203" pitchFamily="34" charset="0"/>
              </a:rPr>
              <a:t>$</a:t>
            </a:r>
            <a:r>
              <a:rPr lang="en-US" sz="2000" b="1" dirty="0">
                <a:latin typeface="Gill Sans MT" panose="020B0502020104020203" pitchFamily="34" charset="0"/>
              </a:rPr>
              <a:t>167,286</a:t>
            </a:r>
          </a:p>
          <a:p>
            <a:pPr marL="0" lvl="1" indent="0">
              <a:buNone/>
            </a:pPr>
            <a:endParaRPr lang="en-US" sz="2000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36235"/>
            <a:ext cx="525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Gill Sans MT" panose="020B0502020104020203" pitchFamily="34" charset="0"/>
              </a:rPr>
              <a:t>Policy Package </a:t>
            </a:r>
            <a:r>
              <a:rPr lang="en-US" sz="32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103: Executive Support</a:t>
            </a:r>
            <a:endParaRPr lang="en-US" sz="3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16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5105400" cy="1020762"/>
          </a:xfrm>
        </p:spPr>
        <p:txBody>
          <a:bodyPr/>
          <a:lstStyle/>
          <a:p>
            <a:r>
              <a:rPr lang="en-US" sz="3600" dirty="0" smtClean="0">
                <a:latin typeface="Gill Sans MT" panose="020B0502020104020203" pitchFamily="34" charset="0"/>
              </a:rPr>
              <a:t>Agency Organization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38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79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sz="3200" dirty="0" smtClean="0"/>
              <a:t>Quantifying </a:t>
            </a:r>
            <a:r>
              <a:rPr lang="en-US" sz="3200" dirty="0" smtClean="0"/>
              <a:t>Results</a:t>
            </a:r>
            <a:br>
              <a:rPr lang="en-US" sz="3200" dirty="0" smtClean="0"/>
            </a:br>
            <a:r>
              <a:rPr lang="en-US" sz="3200" dirty="0" smtClean="0"/>
              <a:t>(Deliverables)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en-US" sz="1400" b="1" dirty="0" smtClean="0">
                <a:latin typeface="Gill Sans MT" panose="020B0502020104020203" pitchFamily="34" charset="0"/>
              </a:rPr>
              <a:t>Fee Increase</a:t>
            </a:r>
            <a:r>
              <a:rPr lang="en-US" sz="1400" b="1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en-US" sz="1400" b="1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(101)</a:t>
            </a:r>
            <a:endParaRPr lang="en-US" sz="1400" b="1" dirty="0" smtClean="0">
              <a:latin typeface="Gill Sans MT" panose="020B0502020104020203" pitchFamily="34" charset="0"/>
            </a:endParaRPr>
          </a:p>
          <a:p>
            <a:pPr lvl="1">
              <a:spcBef>
                <a:spcPts val="100"/>
              </a:spcBef>
            </a:pPr>
            <a:r>
              <a:rPr lang="en-US" sz="1300" dirty="0" smtClean="0">
                <a:latin typeface="Gill Sans MT" panose="020B0502020104020203" pitchFamily="34" charset="0"/>
              </a:rPr>
              <a:t>Agency will </a:t>
            </a:r>
            <a:r>
              <a:rPr lang="en-US" sz="1300" dirty="0">
                <a:latin typeface="Gill Sans MT" panose="020B0502020104020203" pitchFamily="34" charset="0"/>
              </a:rPr>
              <a:t>continue to post revenue gains and expenditures monthly and will continue to monitor </a:t>
            </a:r>
            <a:r>
              <a:rPr lang="en-US" sz="1300" dirty="0" smtClean="0">
                <a:latin typeface="Gill Sans MT" panose="020B0502020104020203" pitchFamily="34" charset="0"/>
              </a:rPr>
              <a:t>revenues versus </a:t>
            </a:r>
            <a:r>
              <a:rPr lang="en-US" sz="1300" dirty="0" smtClean="0">
                <a:latin typeface="Gill Sans MT" panose="020B0502020104020203" pitchFamily="34" charset="0"/>
              </a:rPr>
              <a:t>expenditures; </a:t>
            </a:r>
            <a:endParaRPr lang="en-US" sz="1300" dirty="0" smtClean="0">
              <a:latin typeface="Gill Sans MT" panose="020B0502020104020203" pitchFamily="34" charset="0"/>
            </a:endParaRPr>
          </a:p>
          <a:p>
            <a:pPr lvl="1">
              <a:spcBef>
                <a:spcPts val="100"/>
              </a:spcBef>
            </a:pPr>
            <a:r>
              <a:rPr lang="en-US" sz="1300" dirty="0" smtClean="0">
                <a:latin typeface="Gill Sans MT" panose="020B0502020104020203" pitchFamily="34" charset="0"/>
              </a:rPr>
              <a:t>The </a:t>
            </a:r>
            <a:r>
              <a:rPr lang="en-US" sz="1300" dirty="0">
                <a:latin typeface="Gill Sans MT" panose="020B0502020104020203" pitchFamily="34" charset="0"/>
              </a:rPr>
              <a:t>first six months of the biennium, there will not be a fee </a:t>
            </a:r>
            <a:r>
              <a:rPr lang="en-US" sz="1300" dirty="0" smtClean="0">
                <a:latin typeface="Gill Sans MT" panose="020B0502020104020203" pitchFamily="34" charset="0"/>
              </a:rPr>
              <a:t>increase. Staff hired immediately.</a:t>
            </a:r>
          </a:p>
          <a:p>
            <a:pPr>
              <a:spcBef>
                <a:spcPts val="100"/>
              </a:spcBef>
            </a:pPr>
            <a:r>
              <a:rPr lang="en-US" sz="1400" b="1" dirty="0" smtClean="0">
                <a:latin typeface="Gill Sans MT" panose="020B0502020104020203" pitchFamily="34" charset="0"/>
              </a:rPr>
              <a:t>Licensure </a:t>
            </a:r>
            <a:r>
              <a:rPr lang="en-US" sz="1400" b="1" dirty="0" smtClean="0">
                <a:latin typeface="Gill Sans MT" panose="020B0502020104020203" pitchFamily="34" charset="0"/>
              </a:rPr>
              <a:t>Staffing (105) </a:t>
            </a:r>
            <a:r>
              <a:rPr lang="en-US" sz="1400" b="1" i="1" dirty="0" smtClean="0">
                <a:latin typeface="Gill Sans MT" panose="020B0502020104020203" pitchFamily="34" charset="0"/>
              </a:rPr>
              <a:t>(Limited Duration)</a:t>
            </a:r>
          </a:p>
          <a:p>
            <a:pPr lvl="1">
              <a:spcBef>
                <a:spcPts val="100"/>
              </a:spcBef>
            </a:pPr>
            <a:r>
              <a:rPr lang="en-US" sz="1300" dirty="0" smtClean="0">
                <a:latin typeface="Gill Sans MT" panose="020B0502020104020203" pitchFamily="34" charset="0"/>
              </a:rPr>
              <a:t>Issuing licenses within 20 days of receiving complete application by end of 2015-17 biennium;</a:t>
            </a:r>
          </a:p>
          <a:p>
            <a:pPr lvl="1">
              <a:spcBef>
                <a:spcPts val="100"/>
              </a:spcBef>
            </a:pPr>
            <a:r>
              <a:rPr lang="en-US" sz="1300" dirty="0" smtClean="0">
                <a:latin typeface="Gill Sans MT" panose="020B0502020104020203" pitchFamily="34" charset="0"/>
              </a:rPr>
              <a:t>Reduce email backlog; Answer new email within three days of receipt.</a:t>
            </a:r>
          </a:p>
          <a:p>
            <a:pPr>
              <a:spcBef>
                <a:spcPts val="100"/>
              </a:spcBef>
            </a:pPr>
            <a:r>
              <a:rPr lang="en-US" sz="1400" b="1" dirty="0" smtClean="0">
                <a:latin typeface="Gill Sans MT" panose="020B0502020104020203" pitchFamily="34" charset="0"/>
              </a:rPr>
              <a:t>Investigator Staffing (102) </a:t>
            </a:r>
            <a:r>
              <a:rPr lang="en-US" sz="1400" b="1" i="1" dirty="0" smtClean="0">
                <a:latin typeface="Gill Sans MT" panose="020B0502020104020203" pitchFamily="34" charset="0"/>
              </a:rPr>
              <a:t>(Limited Duration)</a:t>
            </a:r>
          </a:p>
          <a:p>
            <a:pPr lvl="1">
              <a:spcBef>
                <a:spcPts val="100"/>
              </a:spcBef>
            </a:pPr>
            <a:r>
              <a:rPr lang="en-US" sz="1300" dirty="0" smtClean="0">
                <a:latin typeface="Gill Sans MT" panose="020B0502020104020203" pitchFamily="34" charset="0"/>
              </a:rPr>
              <a:t>80 more cases per biennium;</a:t>
            </a:r>
          </a:p>
          <a:p>
            <a:pPr lvl="1">
              <a:spcBef>
                <a:spcPts val="100"/>
              </a:spcBef>
            </a:pPr>
            <a:r>
              <a:rPr lang="en-US" sz="1300" dirty="0" smtClean="0">
                <a:latin typeface="Gill Sans MT" panose="020B0502020104020203" pitchFamily="34" charset="0"/>
              </a:rPr>
              <a:t>Reduction of case </a:t>
            </a:r>
            <a:r>
              <a:rPr lang="en-US" sz="1300" dirty="0" smtClean="0">
                <a:latin typeface="Gill Sans MT" panose="020B0502020104020203" pitchFamily="34" charset="0"/>
              </a:rPr>
              <a:t>backlog.  </a:t>
            </a:r>
            <a:r>
              <a:rPr lang="en-US" sz="1300" dirty="0" smtClean="0">
                <a:latin typeface="Gill Sans MT" panose="020B0502020104020203" pitchFamily="34" charset="0"/>
              </a:rPr>
              <a:t>Reduction will depend on future growth of new cases.</a:t>
            </a:r>
          </a:p>
          <a:p>
            <a:pPr>
              <a:spcBef>
                <a:spcPts val="100"/>
              </a:spcBef>
            </a:pPr>
            <a:r>
              <a:rPr lang="en-US" sz="1400" b="1" dirty="0" smtClean="0">
                <a:latin typeface="Gill Sans MT" panose="020B0502020104020203" pitchFamily="34" charset="0"/>
              </a:rPr>
              <a:t>Program Approval Staffing (104)</a:t>
            </a:r>
          </a:p>
          <a:p>
            <a:pPr lvl="1">
              <a:spcBef>
                <a:spcPts val="100"/>
              </a:spcBef>
            </a:pPr>
            <a:r>
              <a:rPr lang="en-US" sz="1300" dirty="0" smtClean="0">
                <a:latin typeface="Gill Sans MT" panose="020B0502020104020203" pitchFamily="34" charset="0"/>
              </a:rPr>
              <a:t>Implementation of </a:t>
            </a:r>
            <a:r>
              <a:rPr lang="en-US" sz="1300" dirty="0" err="1">
                <a:latin typeface="Gill Sans MT" panose="020B0502020104020203" pitchFamily="34" charset="0"/>
              </a:rPr>
              <a:t>e</a:t>
            </a:r>
            <a:r>
              <a:rPr lang="en-US" sz="1300" dirty="0" err="1" smtClean="0">
                <a:latin typeface="Gill Sans MT" panose="020B0502020104020203" pitchFamily="34" charset="0"/>
              </a:rPr>
              <a:t>dTPA</a:t>
            </a:r>
            <a:r>
              <a:rPr lang="en-US" sz="1300" dirty="0" smtClean="0">
                <a:latin typeface="Gill Sans MT" panose="020B0502020104020203" pitchFamily="34" charset="0"/>
              </a:rPr>
              <a:t> teacher candidate assessment;</a:t>
            </a:r>
          </a:p>
          <a:p>
            <a:pPr lvl="1">
              <a:spcBef>
                <a:spcPts val="100"/>
              </a:spcBef>
            </a:pPr>
            <a:r>
              <a:rPr lang="en-US" sz="1300" dirty="0" smtClean="0">
                <a:latin typeface="Gill Sans MT" panose="020B0502020104020203" pitchFamily="34" charset="0"/>
              </a:rPr>
              <a:t>Review of </a:t>
            </a:r>
            <a:r>
              <a:rPr lang="en-US" sz="1300" dirty="0" smtClean="0">
                <a:latin typeface="Gill Sans MT" panose="020B0502020104020203" pitchFamily="34" charset="0"/>
              </a:rPr>
              <a:t>administrator </a:t>
            </a:r>
            <a:r>
              <a:rPr lang="en-US" sz="1300" dirty="0" smtClean="0">
                <a:latin typeface="Gill Sans MT" panose="020B0502020104020203" pitchFamily="34" charset="0"/>
              </a:rPr>
              <a:t>programs;</a:t>
            </a:r>
          </a:p>
          <a:p>
            <a:pPr lvl="1">
              <a:spcBef>
                <a:spcPts val="100"/>
              </a:spcBef>
            </a:pPr>
            <a:r>
              <a:rPr lang="en-US" sz="1300" dirty="0" smtClean="0">
                <a:latin typeface="Gill Sans MT" panose="020B0502020104020203" pitchFamily="34" charset="0"/>
              </a:rPr>
              <a:t>Review and improvement of ethics training;</a:t>
            </a:r>
          </a:p>
          <a:p>
            <a:pPr lvl="1">
              <a:spcBef>
                <a:spcPts val="100"/>
              </a:spcBef>
            </a:pPr>
            <a:r>
              <a:rPr lang="en-US" sz="1300" dirty="0" smtClean="0">
                <a:latin typeface="Gill Sans MT" panose="020B0502020104020203" pitchFamily="34" charset="0"/>
              </a:rPr>
              <a:t>Training of review team members;</a:t>
            </a:r>
          </a:p>
          <a:p>
            <a:pPr lvl="1">
              <a:spcBef>
                <a:spcPts val="100"/>
              </a:spcBef>
            </a:pPr>
            <a:r>
              <a:rPr lang="en-US" sz="1300" dirty="0" smtClean="0">
                <a:latin typeface="Gill Sans MT" panose="020B0502020104020203" pitchFamily="34" charset="0"/>
              </a:rPr>
              <a:t>Development of training system for </a:t>
            </a:r>
            <a:r>
              <a:rPr lang="en-US" sz="1300" dirty="0">
                <a:latin typeface="Gill Sans MT" panose="020B0502020104020203" pitchFamily="34" charset="0"/>
              </a:rPr>
              <a:t>s</a:t>
            </a:r>
            <a:r>
              <a:rPr lang="en-US" sz="1300" dirty="0" smtClean="0">
                <a:latin typeface="Gill Sans MT" panose="020B0502020104020203" pitchFamily="34" charset="0"/>
              </a:rPr>
              <a:t>upervisors </a:t>
            </a:r>
            <a:r>
              <a:rPr lang="en-US" sz="1300" dirty="0" smtClean="0">
                <a:latin typeface="Gill Sans MT" panose="020B0502020104020203" pitchFamily="34" charset="0"/>
              </a:rPr>
              <a:t>of </a:t>
            </a:r>
            <a:r>
              <a:rPr lang="en-US" sz="1300" dirty="0" smtClean="0">
                <a:latin typeface="Gill Sans MT" panose="020B0502020104020203" pitchFamily="34" charset="0"/>
              </a:rPr>
              <a:t>student </a:t>
            </a:r>
            <a:r>
              <a:rPr lang="en-US" sz="1300" dirty="0" smtClean="0">
                <a:latin typeface="Gill Sans MT" panose="020B0502020104020203" pitchFamily="34" charset="0"/>
              </a:rPr>
              <a:t>t</a:t>
            </a:r>
            <a:r>
              <a:rPr lang="en-US" sz="1300" dirty="0" smtClean="0">
                <a:latin typeface="Gill Sans MT" panose="020B0502020104020203" pitchFamily="34" charset="0"/>
              </a:rPr>
              <a:t>eachers (strengthening clinical practice);</a:t>
            </a:r>
            <a:endParaRPr lang="en-US" sz="1300" dirty="0" smtClean="0">
              <a:latin typeface="Gill Sans MT" panose="020B0502020104020203" pitchFamily="34" charset="0"/>
            </a:endParaRPr>
          </a:p>
          <a:p>
            <a:pPr lvl="1">
              <a:spcBef>
                <a:spcPts val="100"/>
              </a:spcBef>
            </a:pPr>
            <a:r>
              <a:rPr lang="en-US" sz="1300" dirty="0" smtClean="0">
                <a:latin typeface="Gill Sans MT" panose="020B0502020104020203" pitchFamily="34" charset="0"/>
              </a:rPr>
              <a:t>Collecting candidate data for preparation programs.</a:t>
            </a:r>
          </a:p>
          <a:p>
            <a:pPr>
              <a:spcBef>
                <a:spcPts val="100"/>
              </a:spcBef>
            </a:pPr>
            <a:r>
              <a:rPr lang="en-US" sz="1400" b="1" dirty="0" smtClean="0">
                <a:latin typeface="Gill Sans MT" panose="020B0502020104020203" pitchFamily="34" charset="0"/>
              </a:rPr>
              <a:t>Executive </a:t>
            </a:r>
            <a:r>
              <a:rPr lang="en-US" sz="1400" b="1" dirty="0" smtClean="0">
                <a:latin typeface="Gill Sans MT" panose="020B0502020104020203" pitchFamily="34" charset="0"/>
              </a:rPr>
              <a:t>Support </a:t>
            </a:r>
            <a:r>
              <a:rPr lang="en-US" sz="1400" b="1" dirty="0" smtClean="0">
                <a:latin typeface="Gill Sans MT" panose="020B0502020104020203" pitchFamily="34" charset="0"/>
              </a:rPr>
              <a:t>(103)</a:t>
            </a:r>
          </a:p>
          <a:p>
            <a:pPr lvl="1">
              <a:spcBef>
                <a:spcPts val="100"/>
              </a:spcBef>
            </a:pPr>
            <a:r>
              <a:rPr lang="en-US" sz="1300" dirty="0">
                <a:latin typeface="Gill Sans MT" panose="020B0502020104020203" pitchFamily="34" charset="0"/>
              </a:rPr>
              <a:t>Security plan completed by April 2016;</a:t>
            </a:r>
          </a:p>
          <a:p>
            <a:pPr lvl="1">
              <a:spcBef>
                <a:spcPts val="100"/>
              </a:spcBef>
            </a:pPr>
            <a:r>
              <a:rPr lang="en-US" sz="1300" dirty="0">
                <a:latin typeface="Gill Sans MT" panose="020B0502020104020203" pitchFamily="34" charset="0"/>
              </a:rPr>
              <a:t>Restart the agency newsletter by January 1, 2016;</a:t>
            </a:r>
          </a:p>
          <a:p>
            <a:pPr lvl="1">
              <a:spcBef>
                <a:spcPts val="100"/>
              </a:spcBef>
            </a:pPr>
            <a:r>
              <a:rPr lang="en-US" sz="1300" dirty="0">
                <a:latin typeface="Gill Sans MT" panose="020B0502020104020203" pitchFamily="34" charset="0"/>
              </a:rPr>
              <a:t>Assist with ensuring the content on the agency web site is current (ongoing – part of implementation of new online application system</a:t>
            </a:r>
            <a:r>
              <a:rPr lang="en-US" sz="1300" dirty="0" smtClean="0">
                <a:latin typeface="Gill Sans MT" panose="020B0502020104020203" pitchFamily="34" charset="0"/>
              </a:rPr>
              <a:t>);</a:t>
            </a:r>
            <a:endParaRPr lang="en-US" sz="1300" dirty="0">
              <a:latin typeface="Gill Sans MT" panose="020B0502020104020203" pitchFamily="34" charset="0"/>
            </a:endParaRPr>
          </a:p>
          <a:p>
            <a:pPr lvl="1">
              <a:spcBef>
                <a:spcPts val="100"/>
              </a:spcBef>
            </a:pPr>
            <a:r>
              <a:rPr lang="en-US" sz="1300" dirty="0" smtClean="0">
                <a:latin typeface="Gill Sans MT" panose="020B0502020104020203" pitchFamily="34" charset="0"/>
              </a:rPr>
              <a:t>Complete </a:t>
            </a:r>
            <a:r>
              <a:rPr lang="en-US" sz="1300" dirty="0">
                <a:latin typeface="Gill Sans MT" panose="020B0502020104020203" pitchFamily="34" charset="0"/>
              </a:rPr>
              <a:t>timely evaluations of administrative staff annually.</a:t>
            </a:r>
          </a:p>
          <a:p>
            <a:pPr lvl="1"/>
            <a:endParaRPr lang="en-US" sz="1000" dirty="0" smtClean="0"/>
          </a:p>
          <a:p>
            <a:pPr lvl="1"/>
            <a:endParaRPr lang="en-US" sz="1000" dirty="0" smtClean="0"/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5" name="Picture 4" descr="TSPC logo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77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3573462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dirty="0" smtClean="0">
                <a:latin typeface="Gill Sans MT" panose="020B0502020104020203" pitchFamily="34" charset="0"/>
              </a:rPr>
              <a:t>Agency Organization</a:t>
            </a:r>
            <a:endParaRPr lang="en-US" sz="8000" dirty="0"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5105400" cy="1401762"/>
          </a:xfrm>
        </p:spPr>
        <p:txBody>
          <a:bodyPr/>
          <a:lstStyle/>
          <a:p>
            <a:r>
              <a:rPr lang="en-US" sz="3600" b="0" dirty="0" smtClean="0">
                <a:latin typeface="Gill Sans MT" panose="020B0502020104020203" pitchFamily="34" charset="0"/>
              </a:rPr>
              <a:t/>
            </a:r>
            <a:br>
              <a:rPr lang="en-US" sz="3600" b="0" dirty="0" smtClean="0">
                <a:latin typeface="Gill Sans MT" panose="020B0502020104020203" pitchFamily="34" charset="0"/>
              </a:rPr>
            </a:br>
            <a:r>
              <a:rPr lang="en-US" sz="3600" b="0" dirty="0">
                <a:latin typeface="Gill Sans MT" panose="020B0502020104020203" pitchFamily="34" charset="0"/>
              </a:rPr>
              <a:t/>
            </a:r>
            <a:br>
              <a:rPr lang="en-US" sz="3600" b="0" dirty="0">
                <a:latin typeface="Gill Sans MT" panose="020B0502020104020203" pitchFamily="34" charset="0"/>
              </a:rPr>
            </a:br>
            <a:r>
              <a:rPr lang="en-US" sz="3200" dirty="0" smtClean="0">
                <a:latin typeface="Gill Sans MT" panose="020B0502020104020203" pitchFamily="34" charset="0"/>
              </a:rPr>
              <a:t>Agency Organization</a:t>
            </a:r>
            <a:br>
              <a:rPr lang="en-US" sz="3200" dirty="0" smtClean="0">
                <a:latin typeface="Gill Sans MT" panose="020B0502020104020203" pitchFamily="34" charset="0"/>
              </a:rPr>
            </a:br>
            <a:r>
              <a:rPr lang="en-US" sz="3200" dirty="0" smtClean="0">
                <a:latin typeface="Gill Sans MT" panose="020B0502020104020203" pitchFamily="34" charset="0"/>
              </a:rPr>
              <a:t>2013-2015 (19 FTE)</a:t>
            </a:r>
            <a:endParaRPr lang="en-US" sz="3200" dirty="0"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109204" cy="441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772400" cy="4572000"/>
          </a:xfrm>
        </p:spPr>
        <p:txBody>
          <a:bodyPr/>
          <a:lstStyle/>
          <a:p>
            <a:pPr>
              <a:spcBef>
                <a:spcPts val="1200"/>
              </a:spcBef>
              <a:buClr>
                <a:schemeClr val="accent2">
                  <a:lumMod val="75000"/>
                </a:schemeClr>
              </a:buClr>
              <a:buNone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en-US" sz="2600" dirty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600" dirty="0">
              <a:latin typeface="Bookman Old Style" pitchFamily="18" charset="0"/>
            </a:endParaRPr>
          </a:p>
        </p:txBody>
      </p:sp>
      <p:pic>
        <p:nvPicPr>
          <p:cNvPr id="4" name="Picture 3" descr="TSPC logo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52400"/>
            <a:ext cx="1280160" cy="1280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4572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6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TSPC has three </a:t>
            </a:r>
            <a:r>
              <a:rPr lang="en-US" sz="3600" b="1" dirty="0">
                <a:solidFill>
                  <a:schemeClr val="tx2"/>
                </a:solidFill>
                <a:latin typeface="Gill Sans MT" panose="020B0502020104020203" pitchFamily="34" charset="0"/>
              </a:rPr>
              <a:t>p</a:t>
            </a:r>
            <a:r>
              <a:rPr lang="en-US" sz="3600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rogram areas: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Data Classification Level: 1 -- Published; DO: Chamberlain</a:t>
            </a:r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55" y="1836420"/>
            <a:ext cx="2755400" cy="44805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69800" y="2136339"/>
            <a:ext cx="4559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Gill Sans MT" panose="020B0502020104020203" pitchFamily="34" charset="0"/>
              </a:rPr>
              <a:t>Licensure</a:t>
            </a:r>
          </a:p>
          <a:p>
            <a:endParaRPr lang="en-US" sz="3600" dirty="0" smtClean="0">
              <a:latin typeface="Gill Sans MT" panose="020B0502020104020203" pitchFamily="34" charset="0"/>
            </a:endParaRPr>
          </a:p>
          <a:p>
            <a:r>
              <a:rPr lang="en-US" sz="3600" dirty="0" smtClean="0">
                <a:latin typeface="Gill Sans MT" panose="020B0502020104020203" pitchFamily="34" charset="0"/>
              </a:rPr>
              <a:t>Program Approval</a:t>
            </a:r>
          </a:p>
          <a:p>
            <a:endParaRPr lang="en-US" sz="3600" dirty="0">
              <a:latin typeface="Gill Sans MT" panose="020B0502020104020203" pitchFamily="34" charset="0"/>
            </a:endParaRPr>
          </a:p>
          <a:p>
            <a:r>
              <a:rPr lang="en-US" sz="3600" dirty="0" smtClean="0">
                <a:latin typeface="Gill Sans MT" panose="020B0502020104020203" pitchFamily="34" charset="0"/>
              </a:rPr>
              <a:t>Professional Practices</a:t>
            </a:r>
            <a:endParaRPr lang="en-US" sz="3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90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2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3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3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3|1.5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5943</TotalTime>
  <Words>2997</Words>
  <Application>Microsoft Office PowerPoint</Application>
  <PresentationFormat>On-screen Show (4:3)</PresentationFormat>
  <Paragraphs>588</Paragraphs>
  <Slides>63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Bookman Old Style</vt:lpstr>
      <vt:lpstr>Calibri</vt:lpstr>
      <vt:lpstr>Gill Sans MT</vt:lpstr>
      <vt:lpstr>Times New Roman</vt:lpstr>
      <vt:lpstr>Wingdings</vt:lpstr>
      <vt:lpstr>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Agency Organization 2013-2015 (19 FTE)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Professional Practices (Discipline) Summary</vt:lpstr>
      <vt:lpstr>Types of Discipline Actions</vt:lpstr>
      <vt:lpstr>Outcome of Cases (2014)</vt:lpstr>
      <vt:lpstr>PowerPoint Presentation</vt:lpstr>
      <vt:lpstr>TSPC Revenue</vt:lpstr>
      <vt:lpstr>Revenue and Positions  History</vt:lpstr>
      <vt:lpstr>Cost Containment Measures</vt:lpstr>
      <vt:lpstr>Effects of Declining Budget, Capped Fees, and Cost Containment Measures:</vt:lpstr>
      <vt:lpstr> Email/Phone Call Backlogs: Email/Phone Calls Responded to in 3 days (KPM #1)</vt:lpstr>
      <vt:lpstr>PowerPoint Presentation</vt:lpstr>
      <vt:lpstr>PowerPoint Presentation</vt:lpstr>
      <vt:lpstr>Licensure Backlog</vt:lpstr>
      <vt:lpstr>PowerPoint Presentation</vt:lpstr>
      <vt:lpstr>PowerPoint Presentation</vt:lpstr>
      <vt:lpstr>PowerPoint Presentation</vt:lpstr>
      <vt:lpstr>Investigation Backlog: Investigated Cases Resolved in 180 days (KPM #3)</vt:lpstr>
      <vt:lpstr>PowerPoint Presentation</vt:lpstr>
      <vt:lpstr>Customer Service: Percent of Customers Rating Agency Service as “Good” or “Excellent” (KPM #4)</vt:lpstr>
      <vt:lpstr>PowerPoint Presentation</vt:lpstr>
      <vt:lpstr>Time for Change</vt:lpstr>
      <vt:lpstr>Commission Initiatives</vt:lpstr>
      <vt:lpstr>Online Application System</vt:lpstr>
      <vt:lpstr>Online Application System </vt:lpstr>
      <vt:lpstr>Licensure Redesign</vt:lpstr>
      <vt:lpstr>Licensure Redesign</vt:lpstr>
      <vt:lpstr>PowerPoint Presentation</vt:lpstr>
      <vt:lpstr>Streamlining Professional Practices Area</vt:lpstr>
      <vt:lpstr>Improving Communications and Field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Agency Organization</vt:lpstr>
      <vt:lpstr>Quantifying Results (Deliverables)</vt:lpstr>
    </vt:vector>
  </TitlesOfParts>
  <Company>State of Oregon - TSPC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State of Oregon - TSPC</dc:creator>
  <cp:lastModifiedBy>CHAMBERLAIN Victoria * TSPC</cp:lastModifiedBy>
  <cp:revision>574</cp:revision>
  <cp:lastPrinted>2015-02-23T18:51:55Z</cp:lastPrinted>
  <dcterms:created xsi:type="dcterms:W3CDTF">2009-03-03T18:29:25Z</dcterms:created>
  <dcterms:modified xsi:type="dcterms:W3CDTF">2015-02-25T00:39:22Z</dcterms:modified>
</cp:coreProperties>
</file>